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277" r:id="rId5"/>
    <p:sldId id="342" r:id="rId6"/>
    <p:sldId id="343" r:id="rId7"/>
    <p:sldId id="383" r:id="rId8"/>
    <p:sldId id="292" r:id="rId9"/>
    <p:sldId id="293" r:id="rId10"/>
    <p:sldId id="294" r:id="rId11"/>
    <p:sldId id="338" r:id="rId12"/>
    <p:sldId id="358" r:id="rId13"/>
    <p:sldId id="295" r:id="rId14"/>
    <p:sldId id="303" r:id="rId15"/>
    <p:sldId id="312" r:id="rId16"/>
    <p:sldId id="313" r:id="rId17"/>
    <p:sldId id="360" r:id="rId18"/>
    <p:sldId id="314" r:id="rId19"/>
    <p:sldId id="315" r:id="rId20"/>
    <p:sldId id="378" r:id="rId21"/>
    <p:sldId id="316" r:id="rId22"/>
    <p:sldId id="364" r:id="rId23"/>
    <p:sldId id="365" r:id="rId24"/>
    <p:sldId id="387" r:id="rId25"/>
    <p:sldId id="366" r:id="rId26"/>
    <p:sldId id="348" r:id="rId27"/>
    <p:sldId id="311" r:id="rId28"/>
    <p:sldId id="304" r:id="rId29"/>
    <p:sldId id="339" r:id="rId30"/>
    <p:sldId id="362" r:id="rId31"/>
    <p:sldId id="307" r:id="rId32"/>
    <p:sldId id="306" r:id="rId33"/>
    <p:sldId id="350" r:id="rId34"/>
    <p:sldId id="308" r:id="rId35"/>
    <p:sldId id="367" r:id="rId36"/>
    <p:sldId id="368" r:id="rId37"/>
    <p:sldId id="385" r:id="rId38"/>
    <p:sldId id="369" r:id="rId39"/>
    <p:sldId id="352" r:id="rId40"/>
    <p:sldId id="264" r:id="rId41"/>
    <p:sldId id="319" r:id="rId42"/>
    <p:sldId id="340" r:id="rId43"/>
    <p:sldId id="361" r:id="rId44"/>
    <p:sldId id="321" r:id="rId45"/>
    <p:sldId id="322" r:id="rId46"/>
    <p:sldId id="376" r:id="rId47"/>
    <p:sldId id="323" r:id="rId48"/>
    <p:sldId id="372" r:id="rId49"/>
    <p:sldId id="370" r:id="rId50"/>
    <p:sldId id="386" r:id="rId51"/>
    <p:sldId id="371" r:id="rId52"/>
    <p:sldId id="354" r:id="rId53"/>
    <p:sldId id="318" r:id="rId54"/>
    <p:sldId id="296" r:id="rId55"/>
    <p:sldId id="341" r:id="rId56"/>
    <p:sldId id="359" r:id="rId57"/>
    <p:sldId id="298" r:id="rId58"/>
    <p:sldId id="301" r:id="rId59"/>
    <p:sldId id="377" r:id="rId60"/>
    <p:sldId id="299" r:id="rId61"/>
    <p:sldId id="373" r:id="rId62"/>
    <p:sldId id="374" r:id="rId63"/>
    <p:sldId id="384" r:id="rId64"/>
    <p:sldId id="375" r:id="rId65"/>
    <p:sldId id="351" r:id="rId66"/>
    <p:sldId id="363" r:id="rId67"/>
    <p:sldId id="357" r:id="rId68"/>
    <p:sldId id="337" r:id="rId69"/>
    <p:sldId id="379" r:id="rId70"/>
    <p:sldId id="380" r:id="rId71"/>
    <p:sldId id="381" r:id="rId72"/>
    <p:sldId id="356" r:id="rId73"/>
    <p:sldId id="35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7C8"/>
    <a:srgbClr val="FFFF66"/>
    <a:srgbClr val="A9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84" autoAdjust="0"/>
    <p:restoredTop sz="95196" autoAdjust="0"/>
  </p:normalViewPr>
  <p:slideViewPr>
    <p:cSldViewPr>
      <p:cViewPr varScale="1">
        <p:scale>
          <a:sx n="85" d="100"/>
          <a:sy n="85" d="100"/>
        </p:scale>
        <p:origin x="9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829D53-381C-427C-A21B-8CA5FF3D31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4EA6FB-2F60-45FE-8E4C-FF90810CB9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gathering to create a datset.</a:t>
          </a:r>
        </a:p>
      </dgm:t>
    </dgm:pt>
    <dgm:pt modelId="{5183EE43-523D-4A00-9F74-9994D814F136}" type="parTrans" cxnId="{14B6913B-23FD-48C4-AB6B-FF9DB7847D41}">
      <dgm:prSet/>
      <dgm:spPr/>
      <dgm:t>
        <a:bodyPr/>
        <a:lstStyle/>
        <a:p>
          <a:endParaRPr lang="en-US"/>
        </a:p>
      </dgm:t>
    </dgm:pt>
    <dgm:pt modelId="{B01A0E62-B107-4AED-A2A0-4EF3189C0E22}" type="sibTrans" cxnId="{14B6913B-23FD-48C4-AB6B-FF9DB7847D41}">
      <dgm:prSet/>
      <dgm:spPr/>
      <dgm:t>
        <a:bodyPr/>
        <a:lstStyle/>
        <a:p>
          <a:endParaRPr lang="en-US"/>
        </a:p>
      </dgm:t>
    </dgm:pt>
    <dgm:pt modelId="{83723758-3E73-42E0-8A57-26803ABC7E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Cleaning the collected data set.</a:t>
          </a:r>
        </a:p>
      </dgm:t>
    </dgm:pt>
    <dgm:pt modelId="{5A91BC59-EF38-42DE-B367-8686EE52FDD7}" type="parTrans" cxnId="{66C3638A-071E-4A2C-836B-31276C618184}">
      <dgm:prSet/>
      <dgm:spPr/>
      <dgm:t>
        <a:bodyPr/>
        <a:lstStyle/>
        <a:p>
          <a:endParaRPr lang="en-US"/>
        </a:p>
      </dgm:t>
    </dgm:pt>
    <dgm:pt modelId="{9C7FFBB6-0414-44FF-8571-10395A745E91}" type="sibTrans" cxnId="{66C3638A-071E-4A2C-836B-31276C618184}">
      <dgm:prSet/>
      <dgm:spPr/>
      <dgm:t>
        <a:bodyPr/>
        <a:lstStyle/>
        <a:p>
          <a:endParaRPr lang="en-US"/>
        </a:p>
      </dgm:t>
    </dgm:pt>
    <dgm:pt modelId="{E6345DA4-6AFC-40C6-BDFB-D66DEFEA15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Trained a dataset to generate the KPI values according to the performances and experiences.</a:t>
          </a:r>
        </a:p>
      </dgm:t>
    </dgm:pt>
    <dgm:pt modelId="{CCE9FBD2-1420-490B-AB9F-2A1E0148ECCE}" type="parTrans" cxnId="{AE43DA04-A436-4302-ABC4-88088ACE9AFD}">
      <dgm:prSet/>
      <dgm:spPr/>
      <dgm:t>
        <a:bodyPr/>
        <a:lstStyle/>
        <a:p>
          <a:endParaRPr lang="en-US"/>
        </a:p>
      </dgm:t>
    </dgm:pt>
    <dgm:pt modelId="{A7178910-D3E8-4AD2-8628-9D68B304CDC0}" type="sibTrans" cxnId="{AE43DA04-A436-4302-ABC4-88088ACE9AFD}">
      <dgm:prSet/>
      <dgm:spPr/>
      <dgm:t>
        <a:bodyPr/>
        <a:lstStyle/>
        <a:p>
          <a:endParaRPr lang="en-US"/>
        </a:p>
      </dgm:t>
    </dgm:pt>
    <dgm:pt modelId="{3598A1FD-8B30-4CAE-93DD-DC236213E163}" type="pres">
      <dgm:prSet presAssocID="{C4829D53-381C-427C-A21B-8CA5FF3D31E3}" presName="root" presStyleCnt="0">
        <dgm:presLayoutVars>
          <dgm:dir/>
          <dgm:resizeHandles val="exact"/>
        </dgm:presLayoutVars>
      </dgm:prSet>
      <dgm:spPr/>
    </dgm:pt>
    <dgm:pt modelId="{155C4EC2-329D-4D29-A81E-3B5BD3F6B031}" type="pres">
      <dgm:prSet presAssocID="{D74EA6FB-2F60-45FE-8E4C-FF90810CB987}" presName="compNode" presStyleCnt="0"/>
      <dgm:spPr/>
    </dgm:pt>
    <dgm:pt modelId="{073223E6-CE64-4BAD-BDBC-F75BB160C8C5}" type="pres">
      <dgm:prSet presAssocID="{D74EA6FB-2F60-45FE-8E4C-FF90810CB987}" presName="bgRect" presStyleLbl="bgShp" presStyleIdx="0" presStyleCnt="3"/>
      <dgm:spPr/>
    </dgm:pt>
    <dgm:pt modelId="{BAEC0D22-76B1-4A24-AAE6-99ED20AF27AC}" type="pres">
      <dgm:prSet presAssocID="{D74EA6FB-2F60-45FE-8E4C-FF90810CB9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4EF3804-C5D1-4BFA-A855-0668CB0E224F}" type="pres">
      <dgm:prSet presAssocID="{D74EA6FB-2F60-45FE-8E4C-FF90810CB987}" presName="spaceRect" presStyleCnt="0"/>
      <dgm:spPr/>
    </dgm:pt>
    <dgm:pt modelId="{D161A162-51BB-4487-AE0A-254DDF343820}" type="pres">
      <dgm:prSet presAssocID="{D74EA6FB-2F60-45FE-8E4C-FF90810CB987}" presName="parTx" presStyleLbl="revTx" presStyleIdx="0" presStyleCnt="3">
        <dgm:presLayoutVars>
          <dgm:chMax val="0"/>
          <dgm:chPref val="0"/>
        </dgm:presLayoutVars>
      </dgm:prSet>
      <dgm:spPr/>
    </dgm:pt>
    <dgm:pt modelId="{3660A303-BE7B-4EE7-88BD-C021B63682A7}" type="pres">
      <dgm:prSet presAssocID="{B01A0E62-B107-4AED-A2A0-4EF3189C0E22}" presName="sibTrans" presStyleCnt="0"/>
      <dgm:spPr/>
    </dgm:pt>
    <dgm:pt modelId="{0D465A31-E5FA-4AE0-B00A-F12BE7AD3040}" type="pres">
      <dgm:prSet presAssocID="{83723758-3E73-42E0-8A57-26803ABC7EA4}" presName="compNode" presStyleCnt="0"/>
      <dgm:spPr/>
    </dgm:pt>
    <dgm:pt modelId="{767C5780-413B-4B64-A541-82A906DB1CC6}" type="pres">
      <dgm:prSet presAssocID="{83723758-3E73-42E0-8A57-26803ABC7EA4}" presName="bgRect" presStyleLbl="bgShp" presStyleIdx="1" presStyleCnt="3"/>
      <dgm:spPr/>
    </dgm:pt>
    <dgm:pt modelId="{DF3BAEA3-3949-4731-91EB-57A099A52596}" type="pres">
      <dgm:prSet presAssocID="{83723758-3E73-42E0-8A57-26803ABC7EA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C887EFA-0A2F-4DA8-972D-B6D3E2FB05E7}" type="pres">
      <dgm:prSet presAssocID="{83723758-3E73-42E0-8A57-26803ABC7EA4}" presName="spaceRect" presStyleCnt="0"/>
      <dgm:spPr/>
    </dgm:pt>
    <dgm:pt modelId="{65D5032F-64E1-4B8E-9C0E-0DB9677B4EED}" type="pres">
      <dgm:prSet presAssocID="{83723758-3E73-42E0-8A57-26803ABC7EA4}" presName="parTx" presStyleLbl="revTx" presStyleIdx="1" presStyleCnt="3">
        <dgm:presLayoutVars>
          <dgm:chMax val="0"/>
          <dgm:chPref val="0"/>
        </dgm:presLayoutVars>
      </dgm:prSet>
      <dgm:spPr/>
    </dgm:pt>
    <dgm:pt modelId="{B580CF38-2678-4A96-9AD9-4AA347AD2075}" type="pres">
      <dgm:prSet presAssocID="{9C7FFBB6-0414-44FF-8571-10395A745E91}" presName="sibTrans" presStyleCnt="0"/>
      <dgm:spPr/>
    </dgm:pt>
    <dgm:pt modelId="{970DFBDC-369F-49C8-BA69-300931EC3991}" type="pres">
      <dgm:prSet presAssocID="{E6345DA4-6AFC-40C6-BDFB-D66DEFEA15C5}" presName="compNode" presStyleCnt="0"/>
      <dgm:spPr/>
    </dgm:pt>
    <dgm:pt modelId="{31667BFE-8D98-4844-8B5F-3D73A0300C12}" type="pres">
      <dgm:prSet presAssocID="{E6345DA4-6AFC-40C6-BDFB-D66DEFEA15C5}" presName="bgRect" presStyleLbl="bgShp" presStyleIdx="2" presStyleCnt="3"/>
      <dgm:spPr/>
    </dgm:pt>
    <dgm:pt modelId="{8D5A7607-6778-49B2-B858-A797C08BA30F}" type="pres">
      <dgm:prSet presAssocID="{E6345DA4-6AFC-40C6-BDFB-D66DEFEA15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4D86423-F8AE-47B0-8635-0C34E9FED687}" type="pres">
      <dgm:prSet presAssocID="{E6345DA4-6AFC-40C6-BDFB-D66DEFEA15C5}" presName="spaceRect" presStyleCnt="0"/>
      <dgm:spPr/>
    </dgm:pt>
    <dgm:pt modelId="{AD1082FA-C454-4B62-B94C-4B2333475344}" type="pres">
      <dgm:prSet presAssocID="{E6345DA4-6AFC-40C6-BDFB-D66DEFEA15C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43DA04-A436-4302-ABC4-88088ACE9AFD}" srcId="{C4829D53-381C-427C-A21B-8CA5FF3D31E3}" destId="{E6345DA4-6AFC-40C6-BDFB-D66DEFEA15C5}" srcOrd="2" destOrd="0" parTransId="{CCE9FBD2-1420-490B-AB9F-2A1E0148ECCE}" sibTransId="{A7178910-D3E8-4AD2-8628-9D68B304CDC0}"/>
    <dgm:cxn modelId="{7615F733-39DE-4E5B-A843-366FD6BD9315}" type="presOf" srcId="{D74EA6FB-2F60-45FE-8E4C-FF90810CB987}" destId="{D161A162-51BB-4487-AE0A-254DDF343820}" srcOrd="0" destOrd="0" presId="urn:microsoft.com/office/officeart/2018/2/layout/IconVerticalSolidList"/>
    <dgm:cxn modelId="{14B6913B-23FD-48C4-AB6B-FF9DB7847D41}" srcId="{C4829D53-381C-427C-A21B-8CA5FF3D31E3}" destId="{D74EA6FB-2F60-45FE-8E4C-FF90810CB987}" srcOrd="0" destOrd="0" parTransId="{5183EE43-523D-4A00-9F74-9994D814F136}" sibTransId="{B01A0E62-B107-4AED-A2A0-4EF3189C0E22}"/>
    <dgm:cxn modelId="{51C1FB54-9BDB-4D9F-9399-E1E0AE56C3DD}" type="presOf" srcId="{E6345DA4-6AFC-40C6-BDFB-D66DEFEA15C5}" destId="{AD1082FA-C454-4B62-B94C-4B2333475344}" srcOrd="0" destOrd="0" presId="urn:microsoft.com/office/officeart/2018/2/layout/IconVerticalSolidList"/>
    <dgm:cxn modelId="{66C3638A-071E-4A2C-836B-31276C618184}" srcId="{C4829D53-381C-427C-A21B-8CA5FF3D31E3}" destId="{83723758-3E73-42E0-8A57-26803ABC7EA4}" srcOrd="1" destOrd="0" parTransId="{5A91BC59-EF38-42DE-B367-8686EE52FDD7}" sibTransId="{9C7FFBB6-0414-44FF-8571-10395A745E91}"/>
    <dgm:cxn modelId="{66E71692-BA99-42CD-8F1E-DCB600B5B251}" type="presOf" srcId="{C4829D53-381C-427C-A21B-8CA5FF3D31E3}" destId="{3598A1FD-8B30-4CAE-93DD-DC236213E163}" srcOrd="0" destOrd="0" presId="urn:microsoft.com/office/officeart/2018/2/layout/IconVerticalSolidList"/>
    <dgm:cxn modelId="{BCBF8AAD-9130-4E56-951E-3F36A53ABF22}" type="presOf" srcId="{83723758-3E73-42E0-8A57-26803ABC7EA4}" destId="{65D5032F-64E1-4B8E-9C0E-0DB9677B4EED}" srcOrd="0" destOrd="0" presId="urn:microsoft.com/office/officeart/2018/2/layout/IconVerticalSolidList"/>
    <dgm:cxn modelId="{9D6C08E5-4E90-440A-8F95-83DD09A777C5}" type="presParOf" srcId="{3598A1FD-8B30-4CAE-93DD-DC236213E163}" destId="{155C4EC2-329D-4D29-A81E-3B5BD3F6B031}" srcOrd="0" destOrd="0" presId="urn:microsoft.com/office/officeart/2018/2/layout/IconVerticalSolidList"/>
    <dgm:cxn modelId="{C3422E99-70F9-41C4-8E68-709A09134F9B}" type="presParOf" srcId="{155C4EC2-329D-4D29-A81E-3B5BD3F6B031}" destId="{073223E6-CE64-4BAD-BDBC-F75BB160C8C5}" srcOrd="0" destOrd="0" presId="urn:microsoft.com/office/officeart/2018/2/layout/IconVerticalSolidList"/>
    <dgm:cxn modelId="{8774E9DE-0D4A-43E1-950B-5FA5C66FE179}" type="presParOf" srcId="{155C4EC2-329D-4D29-A81E-3B5BD3F6B031}" destId="{BAEC0D22-76B1-4A24-AAE6-99ED20AF27AC}" srcOrd="1" destOrd="0" presId="urn:microsoft.com/office/officeart/2018/2/layout/IconVerticalSolidList"/>
    <dgm:cxn modelId="{2855B3C8-ACD2-4A04-9D13-C5C69950C60A}" type="presParOf" srcId="{155C4EC2-329D-4D29-A81E-3B5BD3F6B031}" destId="{C4EF3804-C5D1-4BFA-A855-0668CB0E224F}" srcOrd="2" destOrd="0" presId="urn:microsoft.com/office/officeart/2018/2/layout/IconVerticalSolidList"/>
    <dgm:cxn modelId="{0289DE84-F13A-48D8-8C32-B7C313A38ABA}" type="presParOf" srcId="{155C4EC2-329D-4D29-A81E-3B5BD3F6B031}" destId="{D161A162-51BB-4487-AE0A-254DDF343820}" srcOrd="3" destOrd="0" presId="urn:microsoft.com/office/officeart/2018/2/layout/IconVerticalSolidList"/>
    <dgm:cxn modelId="{9F3DF6F6-8986-4094-80FE-07862BBCE5F0}" type="presParOf" srcId="{3598A1FD-8B30-4CAE-93DD-DC236213E163}" destId="{3660A303-BE7B-4EE7-88BD-C021B63682A7}" srcOrd="1" destOrd="0" presId="urn:microsoft.com/office/officeart/2018/2/layout/IconVerticalSolidList"/>
    <dgm:cxn modelId="{C5AA66A7-AF92-46D5-978E-90302C91D6A1}" type="presParOf" srcId="{3598A1FD-8B30-4CAE-93DD-DC236213E163}" destId="{0D465A31-E5FA-4AE0-B00A-F12BE7AD3040}" srcOrd="2" destOrd="0" presId="urn:microsoft.com/office/officeart/2018/2/layout/IconVerticalSolidList"/>
    <dgm:cxn modelId="{DD70FE21-E184-441D-A6D3-0BDBFD23249F}" type="presParOf" srcId="{0D465A31-E5FA-4AE0-B00A-F12BE7AD3040}" destId="{767C5780-413B-4B64-A541-82A906DB1CC6}" srcOrd="0" destOrd="0" presId="urn:microsoft.com/office/officeart/2018/2/layout/IconVerticalSolidList"/>
    <dgm:cxn modelId="{60747418-4856-4694-9358-8CD4F55EBE92}" type="presParOf" srcId="{0D465A31-E5FA-4AE0-B00A-F12BE7AD3040}" destId="{DF3BAEA3-3949-4731-91EB-57A099A52596}" srcOrd="1" destOrd="0" presId="urn:microsoft.com/office/officeart/2018/2/layout/IconVerticalSolidList"/>
    <dgm:cxn modelId="{6E3D2FF9-869B-4AC6-ABD4-3B31D4EF9BF1}" type="presParOf" srcId="{0D465A31-E5FA-4AE0-B00A-F12BE7AD3040}" destId="{AC887EFA-0A2F-4DA8-972D-B6D3E2FB05E7}" srcOrd="2" destOrd="0" presId="urn:microsoft.com/office/officeart/2018/2/layout/IconVerticalSolidList"/>
    <dgm:cxn modelId="{37C4A51F-A5D5-4302-A6C2-9C90D6EB5D41}" type="presParOf" srcId="{0D465A31-E5FA-4AE0-B00A-F12BE7AD3040}" destId="{65D5032F-64E1-4B8E-9C0E-0DB9677B4EED}" srcOrd="3" destOrd="0" presId="urn:microsoft.com/office/officeart/2018/2/layout/IconVerticalSolidList"/>
    <dgm:cxn modelId="{B9CBF66E-7904-47F4-9C69-C5560A9B91B6}" type="presParOf" srcId="{3598A1FD-8B30-4CAE-93DD-DC236213E163}" destId="{B580CF38-2678-4A96-9AD9-4AA347AD2075}" srcOrd="3" destOrd="0" presId="urn:microsoft.com/office/officeart/2018/2/layout/IconVerticalSolidList"/>
    <dgm:cxn modelId="{2CB7C60B-2682-4147-B36E-3C6A4885B755}" type="presParOf" srcId="{3598A1FD-8B30-4CAE-93DD-DC236213E163}" destId="{970DFBDC-369F-49C8-BA69-300931EC3991}" srcOrd="4" destOrd="0" presId="urn:microsoft.com/office/officeart/2018/2/layout/IconVerticalSolidList"/>
    <dgm:cxn modelId="{FBBD45B3-BEC1-4C03-9EA6-4D67DCBF86A7}" type="presParOf" srcId="{970DFBDC-369F-49C8-BA69-300931EC3991}" destId="{31667BFE-8D98-4844-8B5F-3D73A0300C12}" srcOrd="0" destOrd="0" presId="urn:microsoft.com/office/officeart/2018/2/layout/IconVerticalSolidList"/>
    <dgm:cxn modelId="{E52851A9-D5D1-44DE-AC80-AAC16D76FEBD}" type="presParOf" srcId="{970DFBDC-369F-49C8-BA69-300931EC3991}" destId="{8D5A7607-6778-49B2-B858-A797C08BA30F}" srcOrd="1" destOrd="0" presId="urn:microsoft.com/office/officeart/2018/2/layout/IconVerticalSolidList"/>
    <dgm:cxn modelId="{B9651EB0-D791-4E73-BDF3-F0622EB618C8}" type="presParOf" srcId="{970DFBDC-369F-49C8-BA69-300931EC3991}" destId="{F4D86423-F8AE-47B0-8635-0C34E9FED687}" srcOrd="2" destOrd="0" presId="urn:microsoft.com/office/officeart/2018/2/layout/IconVerticalSolidList"/>
    <dgm:cxn modelId="{7744473B-DB7B-438B-97B9-7C36694B2F43}" type="presParOf" srcId="{970DFBDC-369F-49C8-BA69-300931EC3991}" destId="{AD1082FA-C454-4B62-B94C-4B23334753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8E6168-E5C8-46CD-84CA-FFE0AB41673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E5A3CF-1C28-4FDF-A0C0-04F331E0B932}">
      <dgm:prSet/>
      <dgm:spPr/>
      <dgm:t>
        <a:bodyPr/>
        <a:lstStyle/>
        <a:p>
          <a:r>
            <a:rPr lang="en-US"/>
            <a:t>Frontend Implementation</a:t>
          </a:r>
        </a:p>
      </dgm:t>
    </dgm:pt>
    <dgm:pt modelId="{C0B6006F-3F55-457B-ABBB-FECFD6C99F48}" type="parTrans" cxnId="{02CA996E-4A7B-4279-8D8C-2C47EBBDCD42}">
      <dgm:prSet/>
      <dgm:spPr/>
      <dgm:t>
        <a:bodyPr/>
        <a:lstStyle/>
        <a:p>
          <a:endParaRPr lang="en-US"/>
        </a:p>
      </dgm:t>
    </dgm:pt>
    <dgm:pt modelId="{9B338241-3DB0-4EF1-97CC-DCA0D09DE54E}" type="sibTrans" cxnId="{02CA996E-4A7B-4279-8D8C-2C47EBBDCD42}">
      <dgm:prSet/>
      <dgm:spPr/>
      <dgm:t>
        <a:bodyPr/>
        <a:lstStyle/>
        <a:p>
          <a:endParaRPr lang="en-US"/>
        </a:p>
      </dgm:t>
    </dgm:pt>
    <dgm:pt modelId="{0D069913-797F-4C3B-941D-6B72C983CACE}">
      <dgm:prSet/>
      <dgm:spPr/>
      <dgm:t>
        <a:bodyPr/>
        <a:lstStyle/>
        <a:p>
          <a:r>
            <a:rPr lang="en-US"/>
            <a:t>Component Integration</a:t>
          </a:r>
        </a:p>
      </dgm:t>
    </dgm:pt>
    <dgm:pt modelId="{90E88F9B-99B2-49F5-8111-18FD8A41809A}" type="parTrans" cxnId="{AC3D0A19-6FB5-4868-8864-A9E7DD4E71C8}">
      <dgm:prSet/>
      <dgm:spPr/>
      <dgm:t>
        <a:bodyPr/>
        <a:lstStyle/>
        <a:p>
          <a:endParaRPr lang="en-US"/>
        </a:p>
      </dgm:t>
    </dgm:pt>
    <dgm:pt modelId="{CAAC7B61-D125-4A63-ACC8-FC324AAAB432}" type="sibTrans" cxnId="{AC3D0A19-6FB5-4868-8864-A9E7DD4E71C8}">
      <dgm:prSet/>
      <dgm:spPr/>
      <dgm:t>
        <a:bodyPr/>
        <a:lstStyle/>
        <a:p>
          <a:endParaRPr lang="en-US"/>
        </a:p>
      </dgm:t>
    </dgm:pt>
    <dgm:pt modelId="{CE86A415-020C-4B73-AD0A-88174D1A167E}">
      <dgm:prSet/>
      <dgm:spPr/>
      <dgm:t>
        <a:bodyPr/>
        <a:lstStyle/>
        <a:p>
          <a:r>
            <a:rPr lang="en-US"/>
            <a:t>Increasing dataset size to improve the accuracy</a:t>
          </a:r>
        </a:p>
      </dgm:t>
    </dgm:pt>
    <dgm:pt modelId="{6427F3C1-47E7-4721-9631-42921BC38313}" type="parTrans" cxnId="{FBCDF0E3-76D5-4E2C-BA45-A1FDA9F5C5EA}">
      <dgm:prSet/>
      <dgm:spPr/>
      <dgm:t>
        <a:bodyPr/>
        <a:lstStyle/>
        <a:p>
          <a:endParaRPr lang="en-US"/>
        </a:p>
      </dgm:t>
    </dgm:pt>
    <dgm:pt modelId="{B03D34BF-4531-442A-88B5-8E056EF680BF}" type="sibTrans" cxnId="{FBCDF0E3-76D5-4E2C-BA45-A1FDA9F5C5EA}">
      <dgm:prSet/>
      <dgm:spPr/>
      <dgm:t>
        <a:bodyPr/>
        <a:lstStyle/>
        <a:p>
          <a:endParaRPr lang="en-US"/>
        </a:p>
      </dgm:t>
    </dgm:pt>
    <dgm:pt modelId="{66DA2A7F-820B-44AB-B923-41B495C16ED4}" type="pres">
      <dgm:prSet presAssocID="{B48E6168-E5C8-46CD-84CA-FFE0AB41673E}" presName="root" presStyleCnt="0">
        <dgm:presLayoutVars>
          <dgm:dir/>
          <dgm:resizeHandles val="exact"/>
        </dgm:presLayoutVars>
      </dgm:prSet>
      <dgm:spPr/>
    </dgm:pt>
    <dgm:pt modelId="{D4538645-9109-49DB-A556-30B31CB1416C}" type="pres">
      <dgm:prSet presAssocID="{87E5A3CF-1C28-4FDF-A0C0-04F331E0B932}" presName="compNode" presStyleCnt="0"/>
      <dgm:spPr/>
    </dgm:pt>
    <dgm:pt modelId="{7CF4F557-3CDD-42B1-B43C-CBE6C72A7219}" type="pres">
      <dgm:prSet presAssocID="{87E5A3CF-1C28-4FDF-A0C0-04F331E0B932}" presName="bgRect" presStyleLbl="bgShp" presStyleIdx="0" presStyleCnt="3"/>
      <dgm:spPr/>
    </dgm:pt>
    <dgm:pt modelId="{28B0264F-139C-4129-AF5F-9A74084A0D69}" type="pres">
      <dgm:prSet presAssocID="{87E5A3CF-1C28-4FDF-A0C0-04F331E0B9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E2E32259-F726-4B7C-B6F2-5F9ED211248A}" type="pres">
      <dgm:prSet presAssocID="{87E5A3CF-1C28-4FDF-A0C0-04F331E0B932}" presName="spaceRect" presStyleCnt="0"/>
      <dgm:spPr/>
    </dgm:pt>
    <dgm:pt modelId="{ECE91F05-9AEC-4C1C-9FBB-CE3795131B17}" type="pres">
      <dgm:prSet presAssocID="{87E5A3CF-1C28-4FDF-A0C0-04F331E0B932}" presName="parTx" presStyleLbl="revTx" presStyleIdx="0" presStyleCnt="3">
        <dgm:presLayoutVars>
          <dgm:chMax val="0"/>
          <dgm:chPref val="0"/>
        </dgm:presLayoutVars>
      </dgm:prSet>
      <dgm:spPr/>
    </dgm:pt>
    <dgm:pt modelId="{343F1ADD-9380-4108-ACC8-862631194ACC}" type="pres">
      <dgm:prSet presAssocID="{9B338241-3DB0-4EF1-97CC-DCA0D09DE54E}" presName="sibTrans" presStyleCnt="0"/>
      <dgm:spPr/>
    </dgm:pt>
    <dgm:pt modelId="{8C9B6EC9-BAB2-42E5-B32B-874217ABEF04}" type="pres">
      <dgm:prSet presAssocID="{0D069913-797F-4C3B-941D-6B72C983CACE}" presName="compNode" presStyleCnt="0"/>
      <dgm:spPr/>
    </dgm:pt>
    <dgm:pt modelId="{FEDE7265-B8C7-47CA-829E-261C0497EC08}" type="pres">
      <dgm:prSet presAssocID="{0D069913-797F-4C3B-941D-6B72C983CACE}" presName="bgRect" presStyleLbl="bgShp" presStyleIdx="1" presStyleCnt="3"/>
      <dgm:spPr/>
    </dgm:pt>
    <dgm:pt modelId="{AC2F2619-0D0D-4C72-B3C7-C4B7174C048A}" type="pres">
      <dgm:prSet presAssocID="{0D069913-797F-4C3B-941D-6B72C983CA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6AA007-AA14-4593-B7C1-D29A82EEEE51}" type="pres">
      <dgm:prSet presAssocID="{0D069913-797F-4C3B-941D-6B72C983CACE}" presName="spaceRect" presStyleCnt="0"/>
      <dgm:spPr/>
    </dgm:pt>
    <dgm:pt modelId="{9CEDFBB7-1DF3-451F-91DB-61E3B9771511}" type="pres">
      <dgm:prSet presAssocID="{0D069913-797F-4C3B-941D-6B72C983CACE}" presName="parTx" presStyleLbl="revTx" presStyleIdx="1" presStyleCnt="3">
        <dgm:presLayoutVars>
          <dgm:chMax val="0"/>
          <dgm:chPref val="0"/>
        </dgm:presLayoutVars>
      </dgm:prSet>
      <dgm:spPr/>
    </dgm:pt>
    <dgm:pt modelId="{76149671-0CA0-4AD4-A8FE-0ECB78010EAF}" type="pres">
      <dgm:prSet presAssocID="{CAAC7B61-D125-4A63-ACC8-FC324AAAB432}" presName="sibTrans" presStyleCnt="0"/>
      <dgm:spPr/>
    </dgm:pt>
    <dgm:pt modelId="{EB6D7493-5D08-4D51-ACDB-A29379907C98}" type="pres">
      <dgm:prSet presAssocID="{CE86A415-020C-4B73-AD0A-88174D1A167E}" presName="compNode" presStyleCnt="0"/>
      <dgm:spPr/>
    </dgm:pt>
    <dgm:pt modelId="{E8A18A62-B23A-4AC9-8C83-F5F9CD48DC68}" type="pres">
      <dgm:prSet presAssocID="{CE86A415-020C-4B73-AD0A-88174D1A167E}" presName="bgRect" presStyleLbl="bgShp" presStyleIdx="2" presStyleCnt="3"/>
      <dgm:spPr/>
    </dgm:pt>
    <dgm:pt modelId="{90556116-DD82-4760-BABD-2B7316D0AF29}" type="pres">
      <dgm:prSet presAssocID="{CE86A415-020C-4B73-AD0A-88174D1A167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48724C0-E045-41E2-B94C-EA8C3DCFB195}" type="pres">
      <dgm:prSet presAssocID="{CE86A415-020C-4B73-AD0A-88174D1A167E}" presName="spaceRect" presStyleCnt="0"/>
      <dgm:spPr/>
    </dgm:pt>
    <dgm:pt modelId="{A6496121-D636-4A36-BB90-46E5D8E34DEB}" type="pres">
      <dgm:prSet presAssocID="{CE86A415-020C-4B73-AD0A-88174D1A167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C3D0A19-6FB5-4868-8864-A9E7DD4E71C8}" srcId="{B48E6168-E5C8-46CD-84CA-FFE0AB41673E}" destId="{0D069913-797F-4C3B-941D-6B72C983CACE}" srcOrd="1" destOrd="0" parTransId="{90E88F9B-99B2-49F5-8111-18FD8A41809A}" sibTransId="{CAAC7B61-D125-4A63-ACC8-FC324AAAB432}"/>
    <dgm:cxn modelId="{02CA996E-4A7B-4279-8D8C-2C47EBBDCD42}" srcId="{B48E6168-E5C8-46CD-84CA-FFE0AB41673E}" destId="{87E5A3CF-1C28-4FDF-A0C0-04F331E0B932}" srcOrd="0" destOrd="0" parTransId="{C0B6006F-3F55-457B-ABBB-FECFD6C99F48}" sibTransId="{9B338241-3DB0-4EF1-97CC-DCA0D09DE54E}"/>
    <dgm:cxn modelId="{CA0E3C54-9E06-4CE4-9068-6CD3579189A7}" type="presOf" srcId="{CE86A415-020C-4B73-AD0A-88174D1A167E}" destId="{A6496121-D636-4A36-BB90-46E5D8E34DEB}" srcOrd="0" destOrd="0" presId="urn:microsoft.com/office/officeart/2018/2/layout/IconVerticalSolidList"/>
    <dgm:cxn modelId="{32BF0F9B-6611-42D7-A827-C9C7911C72E5}" type="presOf" srcId="{B48E6168-E5C8-46CD-84CA-FFE0AB41673E}" destId="{66DA2A7F-820B-44AB-B923-41B495C16ED4}" srcOrd="0" destOrd="0" presId="urn:microsoft.com/office/officeart/2018/2/layout/IconVerticalSolidList"/>
    <dgm:cxn modelId="{6BBDBDA2-4633-4946-9C01-B28561B86A5F}" type="presOf" srcId="{87E5A3CF-1C28-4FDF-A0C0-04F331E0B932}" destId="{ECE91F05-9AEC-4C1C-9FBB-CE3795131B17}" srcOrd="0" destOrd="0" presId="urn:microsoft.com/office/officeart/2018/2/layout/IconVerticalSolidList"/>
    <dgm:cxn modelId="{091DA4AF-2C56-4E20-9EF4-A2DCB7ECFD2D}" type="presOf" srcId="{0D069913-797F-4C3B-941D-6B72C983CACE}" destId="{9CEDFBB7-1DF3-451F-91DB-61E3B9771511}" srcOrd="0" destOrd="0" presId="urn:microsoft.com/office/officeart/2018/2/layout/IconVerticalSolidList"/>
    <dgm:cxn modelId="{FBCDF0E3-76D5-4E2C-BA45-A1FDA9F5C5EA}" srcId="{B48E6168-E5C8-46CD-84CA-FFE0AB41673E}" destId="{CE86A415-020C-4B73-AD0A-88174D1A167E}" srcOrd="2" destOrd="0" parTransId="{6427F3C1-47E7-4721-9631-42921BC38313}" sibTransId="{B03D34BF-4531-442A-88B5-8E056EF680BF}"/>
    <dgm:cxn modelId="{DF4E1FC1-0CC1-4777-89B6-2AAE45421EA0}" type="presParOf" srcId="{66DA2A7F-820B-44AB-B923-41B495C16ED4}" destId="{D4538645-9109-49DB-A556-30B31CB1416C}" srcOrd="0" destOrd="0" presId="urn:microsoft.com/office/officeart/2018/2/layout/IconVerticalSolidList"/>
    <dgm:cxn modelId="{A948BE69-1AA2-4FBA-B367-D50F7322F44D}" type="presParOf" srcId="{D4538645-9109-49DB-A556-30B31CB1416C}" destId="{7CF4F557-3CDD-42B1-B43C-CBE6C72A7219}" srcOrd="0" destOrd="0" presId="urn:microsoft.com/office/officeart/2018/2/layout/IconVerticalSolidList"/>
    <dgm:cxn modelId="{438D557C-10B6-4EA1-A88C-29DFF1806131}" type="presParOf" srcId="{D4538645-9109-49DB-A556-30B31CB1416C}" destId="{28B0264F-139C-4129-AF5F-9A74084A0D69}" srcOrd="1" destOrd="0" presId="urn:microsoft.com/office/officeart/2018/2/layout/IconVerticalSolidList"/>
    <dgm:cxn modelId="{F20B3D08-821F-4C8A-817F-66AD8A7AB1DC}" type="presParOf" srcId="{D4538645-9109-49DB-A556-30B31CB1416C}" destId="{E2E32259-F726-4B7C-B6F2-5F9ED211248A}" srcOrd="2" destOrd="0" presId="urn:microsoft.com/office/officeart/2018/2/layout/IconVerticalSolidList"/>
    <dgm:cxn modelId="{F7AA5C9E-4D17-446D-A5E9-341F391604CF}" type="presParOf" srcId="{D4538645-9109-49DB-A556-30B31CB1416C}" destId="{ECE91F05-9AEC-4C1C-9FBB-CE3795131B17}" srcOrd="3" destOrd="0" presId="urn:microsoft.com/office/officeart/2018/2/layout/IconVerticalSolidList"/>
    <dgm:cxn modelId="{8E1F0183-89A9-4E6E-9C95-B78C102F008F}" type="presParOf" srcId="{66DA2A7F-820B-44AB-B923-41B495C16ED4}" destId="{343F1ADD-9380-4108-ACC8-862631194ACC}" srcOrd="1" destOrd="0" presId="urn:microsoft.com/office/officeart/2018/2/layout/IconVerticalSolidList"/>
    <dgm:cxn modelId="{48C9823E-6213-4E6C-A348-ED13FEA52D5F}" type="presParOf" srcId="{66DA2A7F-820B-44AB-B923-41B495C16ED4}" destId="{8C9B6EC9-BAB2-42E5-B32B-874217ABEF04}" srcOrd="2" destOrd="0" presId="urn:microsoft.com/office/officeart/2018/2/layout/IconVerticalSolidList"/>
    <dgm:cxn modelId="{E4AA43A2-F3FD-4B30-A49C-E05C98BC87D5}" type="presParOf" srcId="{8C9B6EC9-BAB2-42E5-B32B-874217ABEF04}" destId="{FEDE7265-B8C7-47CA-829E-261C0497EC08}" srcOrd="0" destOrd="0" presId="urn:microsoft.com/office/officeart/2018/2/layout/IconVerticalSolidList"/>
    <dgm:cxn modelId="{74F24C44-E003-4031-8A90-2572FF8196AB}" type="presParOf" srcId="{8C9B6EC9-BAB2-42E5-B32B-874217ABEF04}" destId="{AC2F2619-0D0D-4C72-B3C7-C4B7174C048A}" srcOrd="1" destOrd="0" presId="urn:microsoft.com/office/officeart/2018/2/layout/IconVerticalSolidList"/>
    <dgm:cxn modelId="{96CCB00F-D6FE-41F7-9780-A7131EF2EA7E}" type="presParOf" srcId="{8C9B6EC9-BAB2-42E5-B32B-874217ABEF04}" destId="{C46AA007-AA14-4593-B7C1-D29A82EEEE51}" srcOrd="2" destOrd="0" presId="urn:microsoft.com/office/officeart/2018/2/layout/IconVerticalSolidList"/>
    <dgm:cxn modelId="{BB1E4F59-0740-4CEE-BA0F-0522F4232434}" type="presParOf" srcId="{8C9B6EC9-BAB2-42E5-B32B-874217ABEF04}" destId="{9CEDFBB7-1DF3-451F-91DB-61E3B9771511}" srcOrd="3" destOrd="0" presId="urn:microsoft.com/office/officeart/2018/2/layout/IconVerticalSolidList"/>
    <dgm:cxn modelId="{61748C9D-E1B9-41D5-B9A6-8E891DC379F5}" type="presParOf" srcId="{66DA2A7F-820B-44AB-B923-41B495C16ED4}" destId="{76149671-0CA0-4AD4-A8FE-0ECB78010EAF}" srcOrd="3" destOrd="0" presId="urn:microsoft.com/office/officeart/2018/2/layout/IconVerticalSolidList"/>
    <dgm:cxn modelId="{B1C1D1E5-69CB-4F5E-B6B1-892B8FFE3391}" type="presParOf" srcId="{66DA2A7F-820B-44AB-B923-41B495C16ED4}" destId="{EB6D7493-5D08-4D51-ACDB-A29379907C98}" srcOrd="4" destOrd="0" presId="urn:microsoft.com/office/officeart/2018/2/layout/IconVerticalSolidList"/>
    <dgm:cxn modelId="{E3ABD95C-E423-4496-8D31-2D52BF8327A0}" type="presParOf" srcId="{EB6D7493-5D08-4D51-ACDB-A29379907C98}" destId="{E8A18A62-B23A-4AC9-8C83-F5F9CD48DC68}" srcOrd="0" destOrd="0" presId="urn:microsoft.com/office/officeart/2018/2/layout/IconVerticalSolidList"/>
    <dgm:cxn modelId="{C1B3C3CC-45F9-454A-94B5-39515FBA12DD}" type="presParOf" srcId="{EB6D7493-5D08-4D51-ACDB-A29379907C98}" destId="{90556116-DD82-4760-BABD-2B7316D0AF29}" srcOrd="1" destOrd="0" presId="urn:microsoft.com/office/officeart/2018/2/layout/IconVerticalSolidList"/>
    <dgm:cxn modelId="{0E804CD3-168F-477C-A169-6315192CA152}" type="presParOf" srcId="{EB6D7493-5D08-4D51-ACDB-A29379907C98}" destId="{048724C0-E045-41E2-B94C-EA8C3DCFB195}" srcOrd="2" destOrd="0" presId="urn:microsoft.com/office/officeart/2018/2/layout/IconVerticalSolidList"/>
    <dgm:cxn modelId="{1A794F28-4836-4F4C-8D94-D3D9B8CFEA62}" type="presParOf" srcId="{EB6D7493-5D08-4D51-ACDB-A29379907C98}" destId="{A6496121-D636-4A36-BB90-46E5D8E34D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223E6-CE64-4BAD-BDBC-F75BB160C8C5}">
      <dsp:nvSpPr>
        <dsp:cNvPr id="0" name=""/>
        <dsp:cNvSpPr/>
      </dsp:nvSpPr>
      <dsp:spPr>
        <a:xfrm>
          <a:off x="0" y="632"/>
          <a:ext cx="116840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C0D22-76B1-4A24-AAE6-99ED20AF27AC}">
      <dsp:nvSpPr>
        <dsp:cNvPr id="0" name=""/>
        <dsp:cNvSpPr/>
      </dsp:nvSpPr>
      <dsp:spPr>
        <a:xfrm>
          <a:off x="447728" y="333654"/>
          <a:ext cx="814052" cy="8140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1A162-51BB-4487-AE0A-254DDF343820}">
      <dsp:nvSpPr>
        <dsp:cNvPr id="0" name=""/>
        <dsp:cNvSpPr/>
      </dsp:nvSpPr>
      <dsp:spPr>
        <a:xfrm>
          <a:off x="1709510" y="632"/>
          <a:ext cx="99744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gathering to create a datset.</a:t>
          </a:r>
        </a:p>
      </dsp:txBody>
      <dsp:txXfrm>
        <a:off x="1709510" y="632"/>
        <a:ext cx="9974489" cy="1480095"/>
      </dsp:txXfrm>
    </dsp:sp>
    <dsp:sp modelId="{767C5780-413B-4B64-A541-82A906DB1CC6}">
      <dsp:nvSpPr>
        <dsp:cNvPr id="0" name=""/>
        <dsp:cNvSpPr/>
      </dsp:nvSpPr>
      <dsp:spPr>
        <a:xfrm>
          <a:off x="0" y="1850752"/>
          <a:ext cx="116840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BAEA3-3949-4731-91EB-57A099A52596}">
      <dsp:nvSpPr>
        <dsp:cNvPr id="0" name=""/>
        <dsp:cNvSpPr/>
      </dsp:nvSpPr>
      <dsp:spPr>
        <a:xfrm>
          <a:off x="447728" y="2183773"/>
          <a:ext cx="814052" cy="8140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5032F-64E1-4B8E-9C0E-0DB9677B4EED}">
      <dsp:nvSpPr>
        <dsp:cNvPr id="0" name=""/>
        <dsp:cNvSpPr/>
      </dsp:nvSpPr>
      <dsp:spPr>
        <a:xfrm>
          <a:off x="1709510" y="1850752"/>
          <a:ext cx="99744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Cleaning the collected data set.</a:t>
          </a:r>
        </a:p>
      </dsp:txBody>
      <dsp:txXfrm>
        <a:off x="1709510" y="1850752"/>
        <a:ext cx="9974489" cy="1480095"/>
      </dsp:txXfrm>
    </dsp:sp>
    <dsp:sp modelId="{31667BFE-8D98-4844-8B5F-3D73A0300C12}">
      <dsp:nvSpPr>
        <dsp:cNvPr id="0" name=""/>
        <dsp:cNvSpPr/>
      </dsp:nvSpPr>
      <dsp:spPr>
        <a:xfrm>
          <a:off x="0" y="3700871"/>
          <a:ext cx="11684000" cy="14800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A7607-6778-49B2-B858-A797C08BA30F}">
      <dsp:nvSpPr>
        <dsp:cNvPr id="0" name=""/>
        <dsp:cNvSpPr/>
      </dsp:nvSpPr>
      <dsp:spPr>
        <a:xfrm>
          <a:off x="447728" y="4033893"/>
          <a:ext cx="814052" cy="8140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082FA-C454-4B62-B94C-4B2333475344}">
      <dsp:nvSpPr>
        <dsp:cNvPr id="0" name=""/>
        <dsp:cNvSpPr/>
      </dsp:nvSpPr>
      <dsp:spPr>
        <a:xfrm>
          <a:off x="1709510" y="3700871"/>
          <a:ext cx="9974489" cy="148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643" tIns="156643" rIns="156643" bIns="15664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Trained a dataset to generate the KPI values according to the performances and experiences.</a:t>
          </a:r>
        </a:p>
      </dsp:txBody>
      <dsp:txXfrm>
        <a:off x="1709510" y="3700871"/>
        <a:ext cx="9974489" cy="1480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4F557-3CDD-42B1-B43C-CBE6C72A7219}">
      <dsp:nvSpPr>
        <dsp:cNvPr id="0" name=""/>
        <dsp:cNvSpPr/>
      </dsp:nvSpPr>
      <dsp:spPr>
        <a:xfrm>
          <a:off x="0" y="714"/>
          <a:ext cx="6815667" cy="1671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0264F-139C-4129-AF5F-9A74084A0D69}">
      <dsp:nvSpPr>
        <dsp:cNvPr id="0" name=""/>
        <dsp:cNvSpPr/>
      </dsp:nvSpPr>
      <dsp:spPr>
        <a:xfrm>
          <a:off x="505752" y="376894"/>
          <a:ext cx="919550" cy="9195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91F05-9AEC-4C1C-9FBB-CE3795131B17}">
      <dsp:nvSpPr>
        <dsp:cNvPr id="0" name=""/>
        <dsp:cNvSpPr/>
      </dsp:nvSpPr>
      <dsp:spPr>
        <a:xfrm>
          <a:off x="1931055" y="714"/>
          <a:ext cx="4884611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Frontend Implementation</a:t>
          </a:r>
        </a:p>
      </dsp:txBody>
      <dsp:txXfrm>
        <a:off x="1931055" y="714"/>
        <a:ext cx="4884611" cy="1671909"/>
      </dsp:txXfrm>
    </dsp:sp>
    <dsp:sp modelId="{FEDE7265-B8C7-47CA-829E-261C0497EC08}">
      <dsp:nvSpPr>
        <dsp:cNvPr id="0" name=""/>
        <dsp:cNvSpPr/>
      </dsp:nvSpPr>
      <dsp:spPr>
        <a:xfrm>
          <a:off x="0" y="2090601"/>
          <a:ext cx="6815667" cy="1671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F2619-0D0D-4C72-B3C7-C4B7174C048A}">
      <dsp:nvSpPr>
        <dsp:cNvPr id="0" name=""/>
        <dsp:cNvSpPr/>
      </dsp:nvSpPr>
      <dsp:spPr>
        <a:xfrm>
          <a:off x="505752" y="2466781"/>
          <a:ext cx="919550" cy="9195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DFBB7-1DF3-451F-91DB-61E3B9771511}">
      <dsp:nvSpPr>
        <dsp:cNvPr id="0" name=""/>
        <dsp:cNvSpPr/>
      </dsp:nvSpPr>
      <dsp:spPr>
        <a:xfrm>
          <a:off x="1931055" y="2090601"/>
          <a:ext cx="4884611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Component Integration</a:t>
          </a:r>
        </a:p>
      </dsp:txBody>
      <dsp:txXfrm>
        <a:off x="1931055" y="2090601"/>
        <a:ext cx="4884611" cy="1671909"/>
      </dsp:txXfrm>
    </dsp:sp>
    <dsp:sp modelId="{E8A18A62-B23A-4AC9-8C83-F5F9CD48DC68}">
      <dsp:nvSpPr>
        <dsp:cNvPr id="0" name=""/>
        <dsp:cNvSpPr/>
      </dsp:nvSpPr>
      <dsp:spPr>
        <a:xfrm>
          <a:off x="0" y="4180488"/>
          <a:ext cx="6815667" cy="1671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56116-DD82-4760-BABD-2B7316D0AF29}">
      <dsp:nvSpPr>
        <dsp:cNvPr id="0" name=""/>
        <dsp:cNvSpPr/>
      </dsp:nvSpPr>
      <dsp:spPr>
        <a:xfrm>
          <a:off x="505752" y="4556668"/>
          <a:ext cx="919550" cy="9195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96121-D636-4A36-BB90-46E5D8E34DEB}">
      <dsp:nvSpPr>
        <dsp:cNvPr id="0" name=""/>
        <dsp:cNvSpPr/>
      </dsp:nvSpPr>
      <dsp:spPr>
        <a:xfrm>
          <a:off x="1931055" y="4180488"/>
          <a:ext cx="4884611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Increasing dataset size to improve the accuracy</a:t>
          </a:r>
        </a:p>
      </dsp:txBody>
      <dsp:txXfrm>
        <a:off x="1931055" y="4180488"/>
        <a:ext cx="4884611" cy="1671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11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2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6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4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29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28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18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3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0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7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z="1400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1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1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9" y="649287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8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7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z="1400" smtClean="0"/>
              <a:pPr/>
              <a:t>‹#›</a:t>
            </a:fld>
            <a:endParaRPr lang="en-US" sz="140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12/5/2024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18" Type="http://schemas.openxmlformats.org/officeDocument/2006/relationships/hyperlink" Target="https://www.digitalobservatory.net.au/qut-digital-observatory/" TargetMode="External"/><Relationship Id="rId26" Type="http://schemas.openxmlformats.org/officeDocument/2006/relationships/hyperlink" Target="https://courses.lumenlearning.com/vccs-mkt100-17fa/chapter/reading-measuring-marketing-communication-effectiveness/" TargetMode="External"/><Relationship Id="rId3" Type="http://schemas.openxmlformats.org/officeDocument/2006/relationships/hyperlink" Target="https://pixabay.com/en/menu-gui-interface-template-ui-303121/" TargetMode="External"/><Relationship Id="rId21" Type="http://schemas.openxmlformats.org/officeDocument/2006/relationships/image" Target="../media/image26.png"/><Relationship Id="rId34" Type="http://schemas.openxmlformats.org/officeDocument/2006/relationships/hyperlink" Target="https://openclipart.org/detail/1646/female-user-icon-by-dagobert83" TargetMode="External"/><Relationship Id="rId7" Type="http://schemas.openxmlformats.org/officeDocument/2006/relationships/hyperlink" Target="https://freepngimg.com/png/49039-risk-free-transparent-image-hd" TargetMode="External"/><Relationship Id="rId12" Type="http://schemas.openxmlformats.org/officeDocument/2006/relationships/image" Target="../media/image21.jpg"/><Relationship Id="rId17" Type="http://schemas.openxmlformats.org/officeDocument/2006/relationships/image" Target="../media/image24.svg"/><Relationship Id="rId25" Type="http://schemas.openxmlformats.org/officeDocument/2006/relationships/image" Target="../media/image28.jpg"/><Relationship Id="rId33" Type="http://schemas.openxmlformats.org/officeDocument/2006/relationships/image" Target="../media/image33.png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20" Type="http://schemas.openxmlformats.org/officeDocument/2006/relationships/hyperlink" Target="https://pixabay.com/en/economy-icons-stock-index-symbol-1294549/" TargetMode="External"/><Relationship Id="rId29" Type="http://schemas.openxmlformats.org/officeDocument/2006/relationships/hyperlink" Target="https://www.the-generous-husband.com/2020/01/07/suggestions-feedback-and-push-back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hyperlink" Target="https://kevinmoerman.org/CV/" TargetMode="External"/><Relationship Id="rId24" Type="http://schemas.openxmlformats.org/officeDocument/2006/relationships/hyperlink" Target="https://pixabay.com/en/ascending-graph-bar-graphs-progress-1173935/" TargetMode="External"/><Relationship Id="rId32" Type="http://schemas.openxmlformats.org/officeDocument/2006/relationships/hyperlink" Target="https://commons.wikimedia.org/wiki/File:User_icon_2.svg" TargetMode="External"/><Relationship Id="rId5" Type="http://schemas.openxmlformats.org/officeDocument/2006/relationships/hyperlink" Target="https://openclipart.org/detail/20498" TargetMode="External"/><Relationship Id="rId15" Type="http://schemas.openxmlformats.org/officeDocument/2006/relationships/hyperlink" Target="https://pixabay.com/en/update-upgrade-renew-improve-1672356/" TargetMode="External"/><Relationship Id="rId23" Type="http://schemas.openxmlformats.org/officeDocument/2006/relationships/image" Target="../media/image27.png"/><Relationship Id="rId28" Type="http://schemas.openxmlformats.org/officeDocument/2006/relationships/image" Target="../media/image30.jpg"/><Relationship Id="rId10" Type="http://schemas.openxmlformats.org/officeDocument/2006/relationships/image" Target="../media/image20.png"/><Relationship Id="rId19" Type="http://schemas.openxmlformats.org/officeDocument/2006/relationships/image" Target="../media/image25.png"/><Relationship Id="rId31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hyperlink" Target="http://stackoverflow.com/questions/30147879/how-to-draw-a-linear-gradient-circle-by-svg" TargetMode="External"/><Relationship Id="rId14" Type="http://schemas.openxmlformats.org/officeDocument/2006/relationships/image" Target="../media/image22.png"/><Relationship Id="rId22" Type="http://schemas.openxmlformats.org/officeDocument/2006/relationships/hyperlink" Target="https://openclipart.org/detail/20500" TargetMode="External"/><Relationship Id="rId27" Type="http://schemas.openxmlformats.org/officeDocument/2006/relationships/image" Target="../media/image29.png"/><Relationship Id="rId30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hyperlink" Target="https://www.pngall.com/aim-png/download/49830" TargetMode="Externa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commons.wikimedia.org/wiki/File:User_icon_2.svg" TargetMode="External"/><Relationship Id="rId7" Type="http://schemas.openxmlformats.org/officeDocument/2006/relationships/hyperlink" Target="https://openclipart.org/detail/20498" TargetMode="External"/><Relationship Id="rId12" Type="http://schemas.openxmlformats.org/officeDocument/2006/relationships/image" Target="../media/image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hyperlink" Target="https://freepngimg.com/png/26765-software-photos" TargetMode="External"/><Relationship Id="rId5" Type="http://schemas.openxmlformats.org/officeDocument/2006/relationships/hyperlink" Target="https://pixabay.com/en/menu-gui-interface-template-ui-303121/" TargetMode="External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hyperlink" Target="https://freepngimg.com/png/49039-risk-free-transparent-image-h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code.makery.ch/library/html-css/part1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hyperlink" Target="https://randlow.github.io/posts/machine-learning/hybrid-colab/" TargetMode="External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search?q=analysing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cinquante-50-percent-statistique-706883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illustrations/hundred-one-numbers-100-percent-751063/" TargetMode="External"/><Relationship Id="rId5" Type="http://schemas.openxmlformats.org/officeDocument/2006/relationships/image" Target="../media/image55.jpg"/><Relationship Id="rId4" Type="http://schemas.openxmlformats.org/officeDocument/2006/relationships/hyperlink" Target="https://www.publicdomainpictures.net/en/view-image.php?image=211585&amp;picture=100-percen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core.ac.uk/download/pdf/144150314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9.png"/><Relationship Id="rId3" Type="http://schemas.openxmlformats.org/officeDocument/2006/relationships/hyperlink" Target="https://kevinmoerman.org/CV/" TargetMode="External"/><Relationship Id="rId7" Type="http://schemas.openxmlformats.org/officeDocument/2006/relationships/hyperlink" Target="https://pixabay.com/en/update-upgrade-renew-improve-1672356/" TargetMode="External"/><Relationship Id="rId12" Type="http://schemas.openxmlformats.org/officeDocument/2006/relationships/hyperlink" Target="https://pixabay.com/en/economy-icons-stock-index-symbol-1294549/" TargetMode="External"/><Relationship Id="rId2" Type="http://schemas.openxmlformats.org/officeDocument/2006/relationships/image" Target="../media/image20.png"/><Relationship Id="rId16" Type="http://schemas.openxmlformats.org/officeDocument/2006/relationships/hyperlink" Target="https://freepngimg.com/png/26765-software-photo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15" Type="http://schemas.openxmlformats.org/officeDocument/2006/relationships/image" Target="../media/image60.png"/><Relationship Id="rId10" Type="http://schemas.openxmlformats.org/officeDocument/2006/relationships/hyperlink" Target="https://www.digitalobservatory.net.au/qut-digital-observatory/" TargetMode="External"/><Relationship Id="rId4" Type="http://schemas.openxmlformats.org/officeDocument/2006/relationships/image" Target="../media/image21.jpg"/><Relationship Id="rId9" Type="http://schemas.openxmlformats.org/officeDocument/2006/relationships/image" Target="../media/image24.svg"/><Relationship Id="rId14" Type="http://schemas.openxmlformats.org/officeDocument/2006/relationships/hyperlink" Target="https://openclipart.org/detail/1646/female-user-icon-by-dagobert8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code.makery.ch/library/html-css/part1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hyperlink" Target="https://randlow.github.io/posts/machine-learning/hybrid-colab/" TargetMode="External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vgsilh.com/009688/image/2189139.html" TargetMode="External"/><Relationship Id="rId4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hyperlink" Target="https://commons.wikimedia.org/wiki/File:User_icon_2.svg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23.png"/><Relationship Id="rId12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en/economy-icons-stock-index-symbol-1294549/" TargetMode="External"/><Relationship Id="rId11" Type="http://schemas.openxmlformats.org/officeDocument/2006/relationships/hyperlink" Target="https://freepngimg.com/png/49039-risk-free-transparent-image-hd" TargetMode="External"/><Relationship Id="rId5" Type="http://schemas.openxmlformats.org/officeDocument/2006/relationships/image" Target="../media/image25.png"/><Relationship Id="rId15" Type="http://schemas.openxmlformats.org/officeDocument/2006/relationships/hyperlink" Target="https://freepngimg.com/png/26765-software-photos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www.the-generous-husband.com/2020/01/07/suggestions-feedback-and-push-back/" TargetMode="External"/><Relationship Id="rId9" Type="http://schemas.openxmlformats.org/officeDocument/2006/relationships/hyperlink" Target="https://www.digitalobservatory.net.au/qut-digital-observatory/" TargetMode="External"/><Relationship Id="rId1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code.makery.ch/library/html-css/part1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hyperlink" Target="https://randlow.github.io/posts/machine-learning/hybrid-colab/" TargetMode="External"/><Relationship Id="rId4" Type="http://schemas.openxmlformats.org/officeDocument/2006/relationships/image" Target="../media/image4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3201-information-network-computer-internet-data-ic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4495-educational-reading-e-learning-education-technology-ic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4.svg"/><Relationship Id="rId3" Type="http://schemas.openxmlformats.org/officeDocument/2006/relationships/hyperlink" Target="https://pixabay.com/en/menu-gui-interface-template-ui-303121/" TargetMode="External"/><Relationship Id="rId7" Type="http://schemas.openxmlformats.org/officeDocument/2006/relationships/hyperlink" Target="https://courses.lumenlearning.com/vccs-mkt100-17fa/chapter/reading-measuring-marketing-communication-effectiveness/" TargetMode="External"/><Relationship Id="rId12" Type="http://schemas.openxmlformats.org/officeDocument/2006/relationships/image" Target="../media/image23.png"/><Relationship Id="rId17" Type="http://schemas.openxmlformats.org/officeDocument/2006/relationships/image" Target="../media/image3.jpeg"/><Relationship Id="rId2" Type="http://schemas.openxmlformats.org/officeDocument/2006/relationships/image" Target="../media/image16.png"/><Relationship Id="rId16" Type="http://schemas.openxmlformats.org/officeDocument/2006/relationships/hyperlink" Target="https://ceaksan.com/tr/dashboard-nedi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11" Type="http://schemas.openxmlformats.org/officeDocument/2006/relationships/hyperlink" Target="https://freepngimg.com/png/26765-software-photos" TargetMode="External"/><Relationship Id="rId5" Type="http://schemas.openxmlformats.org/officeDocument/2006/relationships/hyperlink" Target="https://pixabay.com/en/ascending-graph-bar-graphs-progress-1173935/" TargetMode="External"/><Relationship Id="rId15" Type="http://schemas.openxmlformats.org/officeDocument/2006/relationships/image" Target="../media/image92.jpeg"/><Relationship Id="rId10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hyperlink" Target="https://commons.wikimedia.org/wiki/File:User_icon_2.svg" TargetMode="External"/><Relationship Id="rId14" Type="http://schemas.openxmlformats.org/officeDocument/2006/relationships/hyperlink" Target="https://www.digitalobservatory.net.au/qut-digital-observatory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code.makery.ch/library/html-css/part1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hyperlink" Target="https://randlow.github.io/posts/machine-learning/hybrid-colab/" TargetMode="External"/><Relationship Id="rId4" Type="http://schemas.openxmlformats.org/officeDocument/2006/relationships/image" Target="../media/image4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aph-pie-chart-business-finance-963016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rogress-tracking-infographic-icon-2888787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vgsilh.com/009688/image/2189139.html" TargetMode="External"/><Relationship Id="rId4" Type="http://schemas.openxmlformats.org/officeDocument/2006/relationships/image" Target="../media/image69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proto/SfiSFAodV2IIuEbiVFLANP/Project-Pulse?node-id=46-107&amp;node-type=frame&amp;t=yPgBIa6Bhc5c2cqt-0&amp;scaling=min-zoom&amp;content-scaling=fixed&amp;page-id=0%3A1&amp;starting-point-node-id=28%3A40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file:///C:\Users\User\Downloads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7713708@N03/23778637103/" TargetMode="External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hyperlink" Target="https://freepngimg.com/png/6108-handshake-png-hands-image-downloa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80" y="1496774"/>
            <a:ext cx="10942240" cy="2616696"/>
          </a:xfrm>
        </p:spPr>
        <p:txBody>
          <a:bodyPr>
            <a:normAutofit fontScale="90000"/>
          </a:bodyPr>
          <a:lstStyle/>
          <a:p>
            <a:r>
              <a:rPr lang="en-LK" b="1" dirty="0"/>
              <a:t>Automated Man Power Allocation By Performance  Analysis and Project Categorization For Construction Projects</a:t>
            </a:r>
            <a:br>
              <a:rPr lang="en-LK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608626"/>
            <a:ext cx="8534400" cy="1752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24-25J-018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FF406-7026-277A-7435-9DB4C399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264352" y="3956683"/>
            <a:ext cx="2711624" cy="2161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7A1EF46-2E48-65CA-6242-254D55269C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8B36-3E88-4318-8526-6BB14577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 dirty="0"/>
          </a:p>
          <a:p>
            <a:endParaRPr lang="en-LK" dirty="0"/>
          </a:p>
          <a:p>
            <a:endParaRPr lang="en-LK" dirty="0"/>
          </a:p>
          <a:p>
            <a:pPr marL="0" indent="0">
              <a:buNone/>
            </a:pPr>
            <a:endParaRPr lang="en-LK" dirty="0"/>
          </a:p>
          <a:p>
            <a:endParaRPr lang="en-LK" dirty="0"/>
          </a:p>
          <a:p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8AAFEF-21F0-1EDD-78D1-BF82C7255329}"/>
              </a:ext>
            </a:extLst>
          </p:cNvPr>
          <p:cNvSpPr txBox="1"/>
          <p:nvPr/>
        </p:nvSpPr>
        <p:spPr>
          <a:xfrm>
            <a:off x="8256680" y="854455"/>
            <a:ext cx="3960000" cy="1692000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Project Categorization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pic>
        <p:nvPicPr>
          <p:cNvPr id="96" name="Picture 95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5D96DE39-74CE-CC74-B1E4-5C8765AB0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11305" y="1413999"/>
            <a:ext cx="180000" cy="14174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F685C26-253E-7242-FE3F-BE2032685F18}"/>
              </a:ext>
            </a:extLst>
          </p:cNvPr>
          <p:cNvSpPr txBox="1"/>
          <p:nvPr/>
        </p:nvSpPr>
        <p:spPr>
          <a:xfrm>
            <a:off x="8684889" y="1558498"/>
            <a:ext cx="860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Enters Upcoming  Project Details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174E22-D410-6B02-481B-09EA4954CCEB}"/>
              </a:ext>
            </a:extLst>
          </p:cNvPr>
          <p:cNvSpPr txBox="1"/>
          <p:nvPr/>
        </p:nvSpPr>
        <p:spPr>
          <a:xfrm>
            <a:off x="8154884" y="1165565"/>
            <a:ext cx="3258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Classifying Projects According to Criteria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58F21E7-CEE9-0429-EAE7-B6ED562FE71D}"/>
              </a:ext>
            </a:extLst>
          </p:cNvPr>
          <p:cNvCxnSpPr>
            <a:cxnSpLocks/>
          </p:cNvCxnSpPr>
          <p:nvPr/>
        </p:nvCxnSpPr>
        <p:spPr>
          <a:xfrm>
            <a:off x="9513814" y="1494993"/>
            <a:ext cx="21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68F1A419-A295-80C0-B49A-46CA082C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14454" y="1397920"/>
            <a:ext cx="180000" cy="180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5540B5F-B373-4FD0-4FE8-D714DAE5B4AC}"/>
              </a:ext>
            </a:extLst>
          </p:cNvPr>
          <p:cNvSpPr txBox="1"/>
          <p:nvPr/>
        </p:nvSpPr>
        <p:spPr>
          <a:xfrm>
            <a:off x="9532974" y="1607084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Projects Classification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FFE85CBC-AA87-A72F-BB7F-0CB19AF7CA8A}"/>
              </a:ext>
            </a:extLst>
          </p:cNvPr>
          <p:cNvSpPr/>
          <p:nvPr/>
        </p:nvSpPr>
        <p:spPr>
          <a:xfrm>
            <a:off x="8587182" y="1132666"/>
            <a:ext cx="2319056" cy="106866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806DE3C-012A-FD8F-557A-CD48846AEB72}"/>
              </a:ext>
            </a:extLst>
          </p:cNvPr>
          <p:cNvCxnSpPr>
            <a:cxnSpLocks/>
          </p:cNvCxnSpPr>
          <p:nvPr/>
        </p:nvCxnSpPr>
        <p:spPr>
          <a:xfrm>
            <a:off x="11008679" y="1476199"/>
            <a:ext cx="28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red arrow with white text&#10;&#10;Description automatically generated">
            <a:extLst>
              <a:ext uri="{FF2B5EF4-FFF2-40B4-BE49-F238E27FC236}">
                <a16:creationId xmlns:a16="http://schemas.microsoft.com/office/drawing/2014/main" id="{9372330D-A47F-D728-1BE0-B322CB0AC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356702" y="1381624"/>
            <a:ext cx="244801" cy="180000"/>
          </a:xfrm>
          <a:prstGeom prst="rect">
            <a:avLst/>
          </a:prstGeom>
        </p:spPr>
      </p:pic>
      <p:pic>
        <p:nvPicPr>
          <p:cNvPr id="108" name="Picture 107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F06E29B4-3788-0E65-47C1-D4442328EA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03601" y="608014"/>
            <a:ext cx="491325" cy="489551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5B707C35-24EC-7ED7-4079-8EF18D09982B}"/>
              </a:ext>
            </a:extLst>
          </p:cNvPr>
          <p:cNvSpPr txBox="1"/>
          <p:nvPr/>
        </p:nvSpPr>
        <p:spPr>
          <a:xfrm>
            <a:off x="8483372" y="663728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5DDE84-BEC0-4558-F0E6-F8C7077FEDBE}"/>
              </a:ext>
            </a:extLst>
          </p:cNvPr>
          <p:cNvSpPr txBox="1"/>
          <p:nvPr/>
        </p:nvSpPr>
        <p:spPr>
          <a:xfrm>
            <a:off x="48818" y="163072"/>
            <a:ext cx="5631294" cy="2246769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KPI Generation by CV detail analysis and Performance analysis</a:t>
            </a:r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  <a:p>
            <a:pPr algn="ctr"/>
            <a:endParaRPr lang="en-LK" sz="800" b="1"/>
          </a:p>
        </p:txBody>
      </p:sp>
      <p:pic>
        <p:nvPicPr>
          <p:cNvPr id="110" name="Picture 109" descr="A black and white card with a person and text&#10;&#10;Description automatically generated">
            <a:extLst>
              <a:ext uri="{FF2B5EF4-FFF2-40B4-BE49-F238E27FC236}">
                <a16:creationId xmlns:a16="http://schemas.microsoft.com/office/drawing/2014/main" id="{F461C14C-D72E-9AA9-174D-5B43DA01D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07368" y="1027689"/>
            <a:ext cx="320430" cy="241075"/>
          </a:xfrm>
          <a:prstGeom prst="rect">
            <a:avLst/>
          </a:prstGeom>
        </p:spPr>
      </p:pic>
      <p:pic>
        <p:nvPicPr>
          <p:cNvPr id="112" name="Picture 111" descr="A hand pointing at a paper with a pen&#10;&#10;Description automatically generated">
            <a:extLst>
              <a:ext uri="{FF2B5EF4-FFF2-40B4-BE49-F238E27FC236}">
                <a16:creationId xmlns:a16="http://schemas.microsoft.com/office/drawing/2014/main" id="{918C7FC0-AD57-9968-D995-11EA9A7230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97095" y="1015704"/>
            <a:ext cx="216000" cy="216000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69C539F-0DB8-5E8B-2829-9700C712C8D4}"/>
              </a:ext>
            </a:extLst>
          </p:cNvPr>
          <p:cNvSpPr/>
          <p:nvPr/>
        </p:nvSpPr>
        <p:spPr>
          <a:xfrm>
            <a:off x="111083" y="670121"/>
            <a:ext cx="2009281" cy="938623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59DA967-B321-10BB-0E2D-498694CB4E95}"/>
              </a:ext>
            </a:extLst>
          </p:cNvPr>
          <p:cNvCxnSpPr/>
          <p:nvPr/>
        </p:nvCxnSpPr>
        <p:spPr>
          <a:xfrm>
            <a:off x="893047" y="1152706"/>
            <a:ext cx="288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E820F0B-3749-7074-3237-848600CA3352}"/>
              </a:ext>
            </a:extLst>
          </p:cNvPr>
          <p:cNvSpPr txBox="1"/>
          <p:nvPr/>
        </p:nvSpPr>
        <p:spPr>
          <a:xfrm>
            <a:off x="42352" y="1247783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Employee CV Upload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C96669F-2C5E-FF59-AAC0-02DE86D56034}"/>
              </a:ext>
            </a:extLst>
          </p:cNvPr>
          <p:cNvSpPr txBox="1"/>
          <p:nvPr/>
        </p:nvSpPr>
        <p:spPr>
          <a:xfrm>
            <a:off x="1024414" y="1259166"/>
            <a:ext cx="98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Initial KPI Generation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ADA294E-F6A2-40C2-9C38-F3A7F7B37B6A}"/>
              </a:ext>
            </a:extLst>
          </p:cNvPr>
          <p:cNvSpPr txBox="1"/>
          <p:nvPr/>
        </p:nvSpPr>
        <p:spPr>
          <a:xfrm>
            <a:off x="-233779" y="711097"/>
            <a:ext cx="2726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Storing CV details in the Database</a:t>
            </a:r>
          </a:p>
        </p:txBody>
      </p:sp>
      <p:pic>
        <p:nvPicPr>
          <p:cNvPr id="119" name="Picture 118" descr="A red and black sign&#10;&#10;Description automatically generated">
            <a:extLst>
              <a:ext uri="{FF2B5EF4-FFF2-40B4-BE49-F238E27FC236}">
                <a16:creationId xmlns:a16="http://schemas.microsoft.com/office/drawing/2014/main" id="{44CBD88C-2EE4-550B-A35F-744F2B64E8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531554" y="1086829"/>
            <a:ext cx="405000" cy="108000"/>
          </a:xfrm>
          <a:prstGeom prst="rect">
            <a:avLst/>
          </a:prstGeom>
        </p:spPr>
      </p:pic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67426E05-10F3-EB08-7367-66449B2DEF5C}"/>
              </a:ext>
            </a:extLst>
          </p:cNvPr>
          <p:cNvSpPr/>
          <p:nvPr/>
        </p:nvSpPr>
        <p:spPr>
          <a:xfrm flipH="1">
            <a:off x="3154326" y="4373891"/>
            <a:ext cx="2313381" cy="116651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18CCA4AB-5A8B-C2D7-7D7D-BEC03A65BE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430107" y="1148782"/>
            <a:ext cx="192460" cy="19246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0D8AF4C-67C7-5E94-64B2-176C0E10A7D4}"/>
              </a:ext>
            </a:extLst>
          </p:cNvPr>
          <p:cNvSpPr txBox="1"/>
          <p:nvPr/>
        </p:nvSpPr>
        <p:spPr>
          <a:xfrm>
            <a:off x="4198830" y="1408754"/>
            <a:ext cx="9854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Update KPI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10099D-A5BA-88BD-561C-44891F21C123}"/>
              </a:ext>
            </a:extLst>
          </p:cNvPr>
          <p:cNvSpPr txBox="1"/>
          <p:nvPr/>
        </p:nvSpPr>
        <p:spPr>
          <a:xfrm>
            <a:off x="3067816" y="700019"/>
            <a:ext cx="251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 dirty="0">
                <a:solidFill>
                  <a:schemeClr val="accent1">
                    <a:lumMod val="75000"/>
                  </a:schemeClr>
                </a:solidFill>
              </a:rPr>
              <a:t>Updating the KPI of  employees according to the experience</a:t>
            </a:r>
          </a:p>
        </p:txBody>
      </p:sp>
      <p:pic>
        <p:nvPicPr>
          <p:cNvPr id="130" name="Picture 129" descr="A red arrow pointing up&#10;&#10;Description automatically generated">
            <a:extLst>
              <a:ext uri="{FF2B5EF4-FFF2-40B4-BE49-F238E27FC236}">
                <a16:creationId xmlns:a16="http://schemas.microsoft.com/office/drawing/2014/main" id="{0A9629AF-26B8-D6A3-A592-E3E26DDBA3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707450" y="2005661"/>
            <a:ext cx="288000" cy="288000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3B3624E-4D2D-20F3-578D-7E89F118A5EA}"/>
              </a:ext>
            </a:extLst>
          </p:cNvPr>
          <p:cNvCxnSpPr>
            <a:cxnSpLocks/>
          </p:cNvCxnSpPr>
          <p:nvPr/>
        </p:nvCxnSpPr>
        <p:spPr>
          <a:xfrm>
            <a:off x="4284758" y="1800778"/>
            <a:ext cx="0" cy="2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9833D3FC-BB6B-EF6D-0C74-C6C8148E1DC6}"/>
              </a:ext>
            </a:extLst>
          </p:cNvPr>
          <p:cNvSpPr txBox="1"/>
          <p:nvPr/>
        </p:nvSpPr>
        <p:spPr>
          <a:xfrm>
            <a:off x="3682347" y="2075278"/>
            <a:ext cx="1898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 dirty="0"/>
              <a:t>KPI Value as a Percentage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29A321D-FC5D-2808-3BF2-47E61D61359B}"/>
              </a:ext>
            </a:extLst>
          </p:cNvPr>
          <p:cNvSpPr txBox="1"/>
          <p:nvPr/>
        </p:nvSpPr>
        <p:spPr>
          <a:xfrm>
            <a:off x="95918" y="3967538"/>
            <a:ext cx="5605410" cy="235449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Labor,Cost and Timeline Prediction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B04630F-8A50-DB9A-5D33-DFE9A17EB100}"/>
              </a:ext>
            </a:extLst>
          </p:cNvPr>
          <p:cNvSpPr txBox="1"/>
          <p:nvPr/>
        </p:nvSpPr>
        <p:spPr>
          <a:xfrm>
            <a:off x="64484" y="4494955"/>
            <a:ext cx="2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 dirty="0">
                <a:solidFill>
                  <a:schemeClr val="accent1">
                    <a:lumMod val="75000"/>
                  </a:schemeClr>
                </a:solidFill>
              </a:rPr>
              <a:t>Labor Prediction on</a:t>
            </a:r>
            <a:endParaRPr lang="en-GB" sz="9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LK" sz="900" b="1" dirty="0">
                <a:solidFill>
                  <a:schemeClr val="accent1">
                    <a:lumMod val="75000"/>
                  </a:schemeClr>
                </a:solidFill>
              </a:rPr>
              <a:t> Project </a:t>
            </a:r>
            <a:r>
              <a:rPr lang="en-GB" sz="900" b="1" dirty="0">
                <a:solidFill>
                  <a:schemeClr val="accent1">
                    <a:lumMod val="75000"/>
                  </a:schemeClr>
                </a:solidFill>
              </a:rPr>
              <a:t>Size and Completion days</a:t>
            </a:r>
            <a:endParaRPr lang="en-LK" sz="9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9" name="Picture 138" descr="A paper with a stamp and a green tick&#10;&#10;Description automatically generated">
            <a:extLst>
              <a:ext uri="{FF2B5EF4-FFF2-40B4-BE49-F238E27FC236}">
                <a16:creationId xmlns:a16="http://schemas.microsoft.com/office/drawing/2014/main" id="{49E95BBB-FBDD-25E8-CB1D-161EE2B303E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 rot="10800000" flipV="1">
            <a:off x="1125372" y="4922815"/>
            <a:ext cx="347205" cy="380419"/>
          </a:xfrm>
          <a:prstGeom prst="rect">
            <a:avLst/>
          </a:prstGeom>
        </p:spPr>
      </p:pic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B9F8B573-99ED-F1C7-1DF0-FA2AE727234B}"/>
              </a:ext>
            </a:extLst>
          </p:cNvPr>
          <p:cNvSpPr/>
          <p:nvPr/>
        </p:nvSpPr>
        <p:spPr>
          <a:xfrm>
            <a:off x="238516" y="4454752"/>
            <a:ext cx="2242391" cy="929121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B70915D-1F2F-FE66-8476-5859B2565172}"/>
              </a:ext>
            </a:extLst>
          </p:cNvPr>
          <p:cNvSpPr txBox="1"/>
          <p:nvPr/>
        </p:nvSpPr>
        <p:spPr>
          <a:xfrm>
            <a:off x="3066094" y="4387709"/>
            <a:ext cx="27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>
                <a:solidFill>
                  <a:schemeClr val="accent1">
                    <a:lumMod val="75000"/>
                  </a:schemeClr>
                </a:solidFill>
              </a:rPr>
              <a:t>Recording the Daily Tasks  and Labor Attendance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8A21A495-6516-2C06-5B50-A4C2AD02EDAF}"/>
              </a:ext>
            </a:extLst>
          </p:cNvPr>
          <p:cNvSpPr/>
          <p:nvPr/>
        </p:nvSpPr>
        <p:spPr>
          <a:xfrm>
            <a:off x="3089730" y="567993"/>
            <a:ext cx="2449577" cy="117939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pic>
        <p:nvPicPr>
          <p:cNvPr id="145" name="Picture 144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9F0D64DD-517C-2B9A-87DF-E53834CD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72329" y="4829313"/>
            <a:ext cx="228574" cy="180000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5AD18222-EE7D-8EB0-E627-2701E740AE97}"/>
              </a:ext>
            </a:extLst>
          </p:cNvPr>
          <p:cNvSpPr txBox="1"/>
          <p:nvPr/>
        </p:nvSpPr>
        <p:spPr>
          <a:xfrm>
            <a:off x="3250287" y="5056369"/>
            <a:ext cx="86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Enters Daily Attendance and Tasks</a:t>
            </a:r>
          </a:p>
        </p:txBody>
      </p:sp>
      <p:pic>
        <p:nvPicPr>
          <p:cNvPr id="150" name="Picture 149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47921FA8-2083-1DC7-883F-FFD3D23391C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4593187" y="4793370"/>
            <a:ext cx="403307" cy="26887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4EC049AF-ED3C-F52B-F287-416E681310A5}"/>
              </a:ext>
            </a:extLst>
          </p:cNvPr>
          <p:cNvSpPr txBox="1"/>
          <p:nvPr/>
        </p:nvSpPr>
        <p:spPr>
          <a:xfrm>
            <a:off x="4336011" y="5099090"/>
            <a:ext cx="860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Predicting Cost and Timeline</a:t>
            </a:r>
          </a:p>
        </p:txBody>
      </p:sp>
      <p:pic>
        <p:nvPicPr>
          <p:cNvPr id="152" name="Picture 151" descr="A screenshot of a computer&#10;&#10;Description automatically generated">
            <a:extLst>
              <a:ext uri="{FF2B5EF4-FFF2-40B4-BE49-F238E27FC236}">
                <a16:creationId xmlns:a16="http://schemas.microsoft.com/office/drawing/2014/main" id="{9A9C15C1-DCE1-4A55-7F2B-67B9A886FB0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2424815" y="5540638"/>
            <a:ext cx="735369" cy="669761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7A112468-64B3-47A6-9FB0-1798B881A7ED}"/>
              </a:ext>
            </a:extLst>
          </p:cNvPr>
          <p:cNvSpPr txBox="1"/>
          <p:nvPr/>
        </p:nvSpPr>
        <p:spPr>
          <a:xfrm>
            <a:off x="3060576" y="6012518"/>
            <a:ext cx="843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900" b="1"/>
              <a:t>Dashboard</a:t>
            </a:r>
          </a:p>
        </p:txBody>
      </p: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E394E905-DD2D-A8E8-92D0-F0973A16892C}"/>
              </a:ext>
            </a:extLst>
          </p:cNvPr>
          <p:cNvCxnSpPr>
            <a:cxnSpLocks/>
            <a:stCxn id="140" idx="2"/>
            <a:endCxn id="152" idx="1"/>
          </p:cNvCxnSpPr>
          <p:nvPr/>
        </p:nvCxnSpPr>
        <p:spPr>
          <a:xfrm rot="16200000" flipH="1">
            <a:off x="1646440" y="5097144"/>
            <a:ext cx="491646" cy="106510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725DEB-B1D9-2677-8A81-94CEEB1F9934}"/>
              </a:ext>
            </a:extLst>
          </p:cNvPr>
          <p:cNvCxnSpPr>
            <a:cxnSpLocks/>
          </p:cNvCxnSpPr>
          <p:nvPr/>
        </p:nvCxnSpPr>
        <p:spPr>
          <a:xfrm>
            <a:off x="4023907" y="4953596"/>
            <a:ext cx="4607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805E8D9D-793B-81A9-8E34-9906AF43A16F}"/>
              </a:ext>
            </a:extLst>
          </p:cNvPr>
          <p:cNvCxnSpPr>
            <a:cxnSpLocks/>
            <a:stCxn id="151" idx="2"/>
            <a:endCxn id="152" idx="3"/>
          </p:cNvCxnSpPr>
          <p:nvPr/>
        </p:nvCxnSpPr>
        <p:spPr>
          <a:xfrm rot="5400000">
            <a:off x="3805817" y="4915119"/>
            <a:ext cx="314764" cy="16060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725E5EA-514D-55DA-5B73-64B3CE9B4B62}"/>
              </a:ext>
            </a:extLst>
          </p:cNvPr>
          <p:cNvSpPr txBox="1"/>
          <p:nvPr/>
        </p:nvSpPr>
        <p:spPr>
          <a:xfrm>
            <a:off x="10879233" y="1536431"/>
            <a:ext cx="1898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700" b="1"/>
              <a:t>Project Categorization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TimeFrame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Budget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Risk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Geographical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700" b="1"/>
              <a:t>Environment Impact (Low,Medium,High)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EC1712D-2E4A-1E18-B776-66A68E3AB6E6}"/>
              </a:ext>
            </a:extLst>
          </p:cNvPr>
          <p:cNvSpPr txBox="1"/>
          <p:nvPr/>
        </p:nvSpPr>
        <p:spPr>
          <a:xfrm>
            <a:off x="8607196" y="4693877"/>
            <a:ext cx="3449277" cy="1634294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Employee allocation and Optimization</a:t>
            </a:r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  <a:p>
            <a:pPr algn="ctr"/>
            <a:endParaRPr lang="en-LK" sz="1470" b="1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431252F-B9FD-7A25-9EC0-9C17649DA32E}"/>
              </a:ext>
            </a:extLst>
          </p:cNvPr>
          <p:cNvSpPr txBox="1"/>
          <p:nvPr/>
        </p:nvSpPr>
        <p:spPr>
          <a:xfrm>
            <a:off x="9602771" y="5022816"/>
            <a:ext cx="2237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>
                <a:solidFill>
                  <a:schemeClr val="accent1">
                    <a:lumMod val="75000"/>
                  </a:schemeClr>
                </a:solidFill>
              </a:rPr>
              <a:t>Matching the KPI with Project Complexity</a:t>
            </a:r>
          </a:p>
        </p:txBody>
      </p:sp>
      <p:pic>
        <p:nvPicPr>
          <p:cNvPr id="175" name="Picture 174" descr="A blue square with a question mark in it&#10;&#10;Description automatically generated">
            <a:extLst>
              <a:ext uri="{FF2B5EF4-FFF2-40B4-BE49-F238E27FC236}">
                <a16:creationId xmlns:a16="http://schemas.microsoft.com/office/drawing/2014/main" id="{8AF90104-F052-F906-C7D1-DEDCB051CAD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30934" y="5265422"/>
            <a:ext cx="216000" cy="216000"/>
          </a:xfrm>
          <a:prstGeom prst="rect">
            <a:avLst/>
          </a:prstGeom>
        </p:spPr>
      </p:pic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08D0E420-29F3-42F8-03E5-CADBCDA8084B}"/>
              </a:ext>
            </a:extLst>
          </p:cNvPr>
          <p:cNvSpPr/>
          <p:nvPr/>
        </p:nvSpPr>
        <p:spPr>
          <a:xfrm>
            <a:off x="9716871" y="5000098"/>
            <a:ext cx="2104706" cy="559276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2038"/>
          </a:p>
        </p:txBody>
      </p:sp>
      <p:pic>
        <p:nvPicPr>
          <p:cNvPr id="177" name="Picture 176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5D21DC50-912B-D7E4-88D8-8CCF947D3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78275" y="4866998"/>
            <a:ext cx="494987" cy="493200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D91EB45B-7F10-BA13-EC0D-B52070B38549}"/>
              </a:ext>
            </a:extLst>
          </p:cNvPr>
          <p:cNvSpPr txBox="1"/>
          <p:nvPr/>
        </p:nvSpPr>
        <p:spPr>
          <a:xfrm>
            <a:off x="8484023" y="4954846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F09A85C-7F2F-8E7B-E447-DF61B2E0AC01}"/>
              </a:ext>
            </a:extLst>
          </p:cNvPr>
          <p:cNvSpPr txBox="1"/>
          <p:nvPr/>
        </p:nvSpPr>
        <p:spPr>
          <a:xfrm>
            <a:off x="8732830" y="5872689"/>
            <a:ext cx="272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800" b="1"/>
              <a:t>Suggestions of the employees in order to select as per the requirement</a:t>
            </a:r>
          </a:p>
        </p:txBody>
      </p:sp>
      <p:pic>
        <p:nvPicPr>
          <p:cNvPr id="183" name="Picture 182" descr="A wooden box with a message&#10;&#10;Description automatically generated">
            <a:extLst>
              <a:ext uri="{FF2B5EF4-FFF2-40B4-BE49-F238E27FC236}">
                <a16:creationId xmlns:a16="http://schemas.microsoft.com/office/drawing/2014/main" id="{1BCDD869-325F-931D-9411-4FB699F9BA8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1394609" y="5907379"/>
            <a:ext cx="441265" cy="294177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FEE4AA6-DA8D-57DA-31DA-0BBFC3720DA8}"/>
              </a:ext>
            </a:extLst>
          </p:cNvPr>
          <p:cNvCxnSpPr>
            <a:cxnSpLocks/>
          </p:cNvCxnSpPr>
          <p:nvPr/>
        </p:nvCxnSpPr>
        <p:spPr>
          <a:xfrm>
            <a:off x="10721355" y="5639808"/>
            <a:ext cx="0" cy="25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E17F4F2E-1DE5-DFC6-BF6E-2626E84C7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48730" y="96561"/>
            <a:ext cx="491325" cy="48955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99DC86-FB2F-9B09-200D-429E15648213}"/>
              </a:ext>
            </a:extLst>
          </p:cNvPr>
          <p:cNvSpPr txBox="1"/>
          <p:nvPr/>
        </p:nvSpPr>
        <p:spPr>
          <a:xfrm>
            <a:off x="5546775" y="166465"/>
            <a:ext cx="30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2</a:t>
            </a:r>
          </a:p>
        </p:txBody>
      </p:sp>
      <p:pic>
        <p:nvPicPr>
          <p:cNvPr id="191" name="object 73">
            <a:extLst>
              <a:ext uri="{FF2B5EF4-FFF2-40B4-BE49-F238E27FC236}">
                <a16:creationId xmlns:a16="http://schemas.microsoft.com/office/drawing/2014/main" id="{0F9EB511-5497-D22E-C29C-FDE6CD750A73}"/>
              </a:ext>
            </a:extLst>
          </p:cNvPr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925877" y="3978483"/>
            <a:ext cx="1680119" cy="540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E0160F12-8494-9FC2-FE5F-4E12CED3F0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88137" y="3823534"/>
            <a:ext cx="384772" cy="288000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168EE2B0-9148-B90E-3B17-AB035537F714}"/>
              </a:ext>
            </a:extLst>
          </p:cNvPr>
          <p:cNvSpPr txBox="1"/>
          <p:nvPr/>
        </p:nvSpPr>
        <p:spPr>
          <a:xfrm>
            <a:off x="7125208" y="4015152"/>
            <a:ext cx="141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>
                <a:solidFill>
                  <a:schemeClr val="bg1"/>
                </a:solidFill>
              </a:rPr>
              <a:t>Data Processing and Analysing</a:t>
            </a: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D8434209-294B-C49D-EE78-EC9754837EC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6529873" y="2279801"/>
            <a:ext cx="792000" cy="77887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26D9CBC3-9DAD-0813-C138-CF34E2547D6A}"/>
              </a:ext>
            </a:extLst>
          </p:cNvPr>
          <p:cNvSpPr txBox="1"/>
          <p:nvPr/>
        </p:nvSpPr>
        <p:spPr>
          <a:xfrm>
            <a:off x="6295356" y="3086762"/>
            <a:ext cx="144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Project Manager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AF3F2AD-E2D7-9C83-8367-29E34904DBAD}"/>
              </a:ext>
            </a:extLst>
          </p:cNvPr>
          <p:cNvCxnSpPr>
            <a:cxnSpLocks/>
            <a:endCxn id="121" idx="1"/>
          </p:cNvCxnSpPr>
          <p:nvPr/>
        </p:nvCxnSpPr>
        <p:spPr>
          <a:xfrm rot="5400000">
            <a:off x="4600497" y="3521467"/>
            <a:ext cx="2302895" cy="568473"/>
          </a:xfrm>
          <a:prstGeom prst="bentConnector2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25A4887-F1E6-01E5-1A51-2AD16CF9867D}"/>
              </a:ext>
            </a:extLst>
          </p:cNvPr>
          <p:cNvCxnSpPr>
            <a:cxnSpLocks/>
            <a:stCxn id="220" idx="3"/>
            <a:endCxn id="104" idx="1"/>
          </p:cNvCxnSpPr>
          <p:nvPr/>
        </p:nvCxnSpPr>
        <p:spPr>
          <a:xfrm flipV="1">
            <a:off x="7321877" y="1667004"/>
            <a:ext cx="1265309" cy="1002237"/>
          </a:xfrm>
          <a:prstGeom prst="bentConnector3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293FFA0-6091-8801-93B8-B1B0C9C75D26}"/>
              </a:ext>
            </a:extLst>
          </p:cNvPr>
          <p:cNvCxnSpPr>
            <a:cxnSpLocks/>
            <a:stCxn id="220" idx="1"/>
            <a:endCxn id="143" idx="3"/>
          </p:cNvCxnSpPr>
          <p:nvPr/>
        </p:nvCxnSpPr>
        <p:spPr>
          <a:xfrm rot="10800000">
            <a:off x="5539307" y="1157693"/>
            <a:ext cx="990566" cy="1511545"/>
          </a:xfrm>
          <a:prstGeom prst="bentConnector3">
            <a:avLst>
              <a:gd name="adj1" fmla="val 50000"/>
            </a:avLst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person with blonde hair&#10;&#10;Description automatically generated">
            <a:extLst>
              <a:ext uri="{FF2B5EF4-FFF2-40B4-BE49-F238E27FC236}">
                <a16:creationId xmlns:a16="http://schemas.microsoft.com/office/drawing/2014/main" id="{A3CC08C9-2863-1F6C-C9F3-4BCCA9A97E2C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839420" y="2679600"/>
            <a:ext cx="547185" cy="54718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ABE6C5D-40C4-EC5A-643D-9512766014DE}"/>
              </a:ext>
            </a:extLst>
          </p:cNvPr>
          <p:cNvSpPr txBox="1"/>
          <p:nvPr/>
        </p:nvSpPr>
        <p:spPr>
          <a:xfrm>
            <a:off x="419645" y="3205398"/>
            <a:ext cx="144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200" b="1"/>
              <a:t>HR Department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AB723E42-1924-C996-4CBF-FAD856DB40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936" y="2172136"/>
            <a:ext cx="1070856" cy="2711"/>
          </a:xfrm>
          <a:prstGeom prst="bentConnector3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60B6CD3-93DF-A8FF-BECF-22463DA18F6A}"/>
              </a:ext>
            </a:extLst>
          </p:cNvPr>
          <p:cNvCxnSpPr>
            <a:cxnSpLocks/>
            <a:stCxn id="191" idx="3"/>
            <a:endCxn id="94" idx="2"/>
          </p:cNvCxnSpPr>
          <p:nvPr/>
        </p:nvCxnSpPr>
        <p:spPr>
          <a:xfrm flipV="1">
            <a:off x="8605992" y="2546455"/>
            <a:ext cx="1630688" cy="1702028"/>
          </a:xfrm>
          <a:prstGeom prst="bentConnector2">
            <a:avLst/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44C57F23-58C6-835E-D06C-180711E47BB8}"/>
              </a:ext>
            </a:extLst>
          </p:cNvPr>
          <p:cNvCxnSpPr>
            <a:stCxn id="191" idx="2"/>
            <a:endCxn id="173" idx="1"/>
          </p:cNvCxnSpPr>
          <p:nvPr/>
        </p:nvCxnSpPr>
        <p:spPr>
          <a:xfrm rot="16200000" flipH="1">
            <a:off x="7690296" y="4594127"/>
            <a:ext cx="992541" cy="841259"/>
          </a:xfrm>
          <a:prstGeom prst="bentConnector2">
            <a:avLst/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763ED92-5123-98A2-43F5-15449DC7C212}"/>
              </a:ext>
            </a:extLst>
          </p:cNvPr>
          <p:cNvCxnSpPr>
            <a:cxnSpLocks/>
            <a:stCxn id="193" idx="1"/>
            <a:endCxn id="134" idx="2"/>
          </p:cNvCxnSpPr>
          <p:nvPr/>
        </p:nvCxnSpPr>
        <p:spPr>
          <a:xfrm rot="10800000" flipV="1">
            <a:off x="2898628" y="4245981"/>
            <a:ext cx="4226581" cy="2076044"/>
          </a:xfrm>
          <a:prstGeom prst="bentConnector4">
            <a:avLst>
              <a:gd name="adj1" fmla="val 16844"/>
              <a:gd name="adj2" fmla="val 111011"/>
            </a:avLst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C63DAB7-0D15-6A4E-4416-9651E8A1C2F8}"/>
              </a:ext>
            </a:extLst>
          </p:cNvPr>
          <p:cNvCxnSpPr>
            <a:cxnSpLocks/>
            <a:stCxn id="191" idx="0"/>
            <a:endCxn id="143" idx="1"/>
          </p:cNvCxnSpPr>
          <p:nvPr/>
        </p:nvCxnSpPr>
        <p:spPr>
          <a:xfrm rot="16200000" flipV="1">
            <a:off x="4017439" y="229984"/>
            <a:ext cx="2820791" cy="4676207"/>
          </a:xfrm>
          <a:prstGeom prst="bentConnector4">
            <a:avLst>
              <a:gd name="adj1" fmla="val 17014"/>
              <a:gd name="adj2" fmla="val 104889"/>
            </a:avLst>
          </a:prstGeom>
          <a:ln w="31750">
            <a:solidFill>
              <a:srgbClr val="92D05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rainbow colored circle with white background&#10;&#10;Description automatically generated">
            <a:extLst>
              <a:ext uri="{FF2B5EF4-FFF2-40B4-BE49-F238E27FC236}">
                <a16:creationId xmlns:a16="http://schemas.microsoft.com/office/drawing/2014/main" id="{6D3839CD-6982-152B-4E65-416C55B16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448730" y="5535997"/>
            <a:ext cx="491325" cy="489551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18059B42-2832-4D17-40C1-A76B4FD5F1DF}"/>
              </a:ext>
            </a:extLst>
          </p:cNvPr>
          <p:cNvSpPr txBox="1"/>
          <p:nvPr/>
        </p:nvSpPr>
        <p:spPr>
          <a:xfrm>
            <a:off x="5544775" y="5581142"/>
            <a:ext cx="33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b="1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139FD-4CCC-341A-68E0-B5BA5F80F228}"/>
              </a:ext>
            </a:extLst>
          </p:cNvPr>
          <p:cNvSpPr txBox="1"/>
          <p:nvPr/>
        </p:nvSpPr>
        <p:spPr>
          <a:xfrm>
            <a:off x="2956526" y="3205664"/>
            <a:ext cx="2486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1100" b="1" dirty="0"/>
              <a:t>Allocated details of the employee</a:t>
            </a:r>
          </a:p>
        </p:txBody>
      </p:sp>
    </p:spTree>
    <p:extLst>
      <p:ext uri="{BB962C8B-B14F-4D97-AF65-F5344CB8AC3E}">
        <p14:creationId xmlns:p14="http://schemas.microsoft.com/office/powerpoint/2010/main" val="195446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6FF0-664E-5B9B-56BE-E77E91AD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776" y="66844"/>
            <a:ext cx="10363200" cy="1362075"/>
          </a:xfrm>
        </p:spPr>
        <p:txBody>
          <a:bodyPr/>
          <a:lstStyle/>
          <a:p>
            <a:r>
              <a:rPr lang="en-LK"/>
              <a:t>IT21087660|Perera K.M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AE97-C5AB-B4F6-03DC-C29B18FA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1784" y="855389"/>
            <a:ext cx="5708098" cy="839217"/>
          </a:xfrm>
        </p:spPr>
        <p:txBody>
          <a:bodyPr/>
          <a:lstStyle/>
          <a:p>
            <a:pPr algn="ctr"/>
            <a:r>
              <a:rPr lang="en-US" dirty="0"/>
              <a:t>BSc(Hons)in Information Technology specialized in Information Systems Engineering</a:t>
            </a:r>
          </a:p>
          <a:p>
            <a:pPr algn="ctr"/>
            <a:endParaRPr lang="en-L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E56261-E80F-2714-9E29-5C1F10BC5619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E0FA5-CA29-9E41-D9C6-E0F767FAE318}"/>
              </a:ext>
            </a:extLst>
          </p:cNvPr>
          <p:cNvSpPr txBox="1"/>
          <p:nvPr/>
        </p:nvSpPr>
        <p:spPr>
          <a:xfrm>
            <a:off x="695400" y="2992641"/>
            <a:ext cx="9865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4000" b="1" dirty="0">
                <a:solidFill>
                  <a:srgbClr val="000000"/>
                </a:solidFill>
              </a:rPr>
              <a:t>Project Categorization.</a:t>
            </a:r>
            <a:endParaRPr lang="en-LK" b="1" dirty="0"/>
          </a:p>
        </p:txBody>
      </p:sp>
      <p:pic>
        <p:nvPicPr>
          <p:cNvPr id="7" name="Picture 6" descr="A person in a white shirt&#10;&#10;Description automatically generated">
            <a:extLst>
              <a:ext uri="{FF2B5EF4-FFF2-40B4-BE49-F238E27FC236}">
                <a16:creationId xmlns:a16="http://schemas.microsoft.com/office/drawing/2014/main" id="{5C349136-B29B-652A-5D97-EB803737F1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21" t="7350" r="14602" b="28601"/>
          <a:stretch/>
        </p:blipFill>
        <p:spPr>
          <a:xfrm>
            <a:off x="10108982" y="44624"/>
            <a:ext cx="2035690" cy="24701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85712C8-44DD-6AA8-B594-D4DA7F271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7924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EDD6-CC1B-45E4-7FF7-22527624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A1BA-A8A1-E973-B501-DFDF424A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032" y="1184349"/>
            <a:ext cx="5506866" cy="518160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kern="100" dirty="0">
                <a:effectLst/>
                <a:ea typeface="Aptos" panose="020B0004020202020204" pitchFamily="34" charset="0"/>
                <a:cs typeface="Iskoola Pota" panose="020B0502040204020203" pitchFamily="34" charset="77"/>
              </a:rPr>
              <a:t>“</a:t>
            </a:r>
            <a:r>
              <a:rPr lang="en-GB" b="1" dirty="0"/>
              <a:t>How can construction projects be categorized based on key details and factors such as type, scope, objectives, location, budget, duration, risk level, complexity, geographical factors, and time frame?</a:t>
            </a:r>
            <a:r>
              <a:rPr lang="en-US" b="1" kern="100" dirty="0">
                <a:cs typeface="Iskoola Pota" panose="020B0502040204020203" pitchFamily="34" charset="77"/>
              </a:rPr>
              <a:t>”</a:t>
            </a:r>
            <a:endParaRPr lang="en-LK" b="1" kern="100" dirty="0">
              <a:effectLst/>
              <a:ea typeface="Aptos" panose="020B0004020202020204" pitchFamily="34" charset="0"/>
              <a:cs typeface="Iskoola Pota" panose="020B0502040204020203" pitchFamily="34" charset="77"/>
            </a:endParaRP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89518-EA99-509D-EA23-CB896B3D557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pic>
        <p:nvPicPr>
          <p:cNvPr id="9" name="Picture 8" descr="A group of people sitting around a question mark&#10;&#10;Description automatically generated">
            <a:extLst>
              <a:ext uri="{FF2B5EF4-FFF2-40B4-BE49-F238E27FC236}">
                <a16:creationId xmlns:a16="http://schemas.microsoft.com/office/drawing/2014/main" id="{6C37E1DE-7360-597B-3804-CDB55FDC2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" y="1487892"/>
            <a:ext cx="6469677" cy="43063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09B4FDB2-1C92-D365-9F94-6F4163463D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5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9296-EF77-0930-06CD-7E7B5B42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832" y="271610"/>
            <a:ext cx="11684000" cy="1573217"/>
          </a:xfrm>
        </p:spPr>
        <p:txBody>
          <a:bodyPr>
            <a:normAutofit/>
          </a:bodyPr>
          <a:lstStyle/>
          <a:p>
            <a:r>
              <a:rPr lang="en-LK" b="1"/>
              <a:t>Specific &amp; Sub </a:t>
            </a:r>
            <a:br>
              <a:rPr lang="en-LK" b="1"/>
            </a:br>
            <a:r>
              <a:rPr lang="en-LK" b="1"/>
              <a:t>Objectives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D838E8-54A9-8432-A7C6-E9DA88019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" y="4789"/>
            <a:ext cx="8513005" cy="61855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F83CBF-8843-1C6C-7DAA-D0F1A48B32FE}"/>
              </a:ext>
            </a:extLst>
          </p:cNvPr>
          <p:cNvSpPr txBox="1">
            <a:spLocks/>
          </p:cNvSpPr>
          <p:nvPr/>
        </p:nvSpPr>
        <p:spPr>
          <a:xfrm>
            <a:off x="314700" y="3320992"/>
            <a:ext cx="11684000" cy="1826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L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BC4105-BA0A-3F78-7BE4-2AE4DA57F488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pic>
        <p:nvPicPr>
          <p:cNvPr id="9" name="Picture 8" descr="A red and white target with a green arrow&#10;&#10;Description automatically generated">
            <a:extLst>
              <a:ext uri="{FF2B5EF4-FFF2-40B4-BE49-F238E27FC236}">
                <a16:creationId xmlns:a16="http://schemas.microsoft.com/office/drawing/2014/main" id="{DE74A039-9B99-F337-4990-754642FBF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13005" y="1844823"/>
            <a:ext cx="3700854" cy="37008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CA000D74-8D50-683F-5E51-EDC26B4668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2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0062" y="76671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3935760" y="222995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5159896" y="2257998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6384032" y="222995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7623397" y="222995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726855" y="2216371"/>
            <a:ext cx="1136898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33469" y="222995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3758822" y="1376293"/>
            <a:ext cx="147033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789537" y="1587764"/>
            <a:ext cx="102090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/>
                <a:ea typeface="Open Sans"/>
                <a:cs typeface="Open Sans"/>
                <a:sym typeface="Open Sans"/>
              </a:rPr>
              <a:t>Automatic Classification</a:t>
            </a:r>
            <a:endParaRPr sz="1400"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7533794" y="1386423"/>
            <a:ext cx="132289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200" b="1" dirty="0">
                <a:latin typeface="Open Sans"/>
                <a:ea typeface="Open Sans"/>
                <a:cs typeface="Open Sans"/>
                <a:sym typeface="Open Sans"/>
              </a:rPr>
              <a:t>Location/Environmental Impact Assessment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740632" y="2294687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4962009" y="1638397"/>
            <a:ext cx="147033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Risk Level Assessment</a:t>
            </a:r>
            <a:endParaRPr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6186325" y="1663607"/>
            <a:ext cx="1470332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Analysis</a:t>
            </a: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8832304" y="2229951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8669662" y="1463047"/>
            <a:ext cx="140661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Budget Analysis</a:t>
            </a:r>
            <a:endParaRPr sz="1600" dirty="0"/>
          </a:p>
        </p:txBody>
      </p:sp>
      <p:pic>
        <p:nvPicPr>
          <p:cNvPr id="72" name="Google Shape;359;p10">
            <a:extLst>
              <a:ext uri="{FF2B5EF4-FFF2-40B4-BE49-F238E27FC236}">
                <a16:creationId xmlns:a16="http://schemas.microsoft.com/office/drawing/2014/main" id="{E6C43294-1AF7-4665-30AB-9D11D6F903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93529" y="2327349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9219" y="223380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3935760" y="2827331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5159896" y="2827331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6386397" y="2827331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7608168" y="2827331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334;p10">
            <a:extLst>
              <a:ext uri="{FF2B5EF4-FFF2-40B4-BE49-F238E27FC236}">
                <a16:creationId xmlns:a16="http://schemas.microsoft.com/office/drawing/2014/main" id="{286EED17-8B65-2E6F-6B5D-541639F7B1E5}"/>
              </a:ext>
            </a:extLst>
          </p:cNvPr>
          <p:cNvSpPr/>
          <p:nvPr/>
        </p:nvSpPr>
        <p:spPr>
          <a:xfrm>
            <a:off x="2713990" y="2813751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120605" y="282733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487292" y="2909522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Microsoft Project</a:t>
            </a:r>
            <a:endParaRPr dirty="0"/>
          </a:p>
        </p:txBody>
      </p:sp>
      <p:sp>
        <p:nvSpPr>
          <p:cNvPr id="31" name="Google Shape;320;p10">
            <a:extLst>
              <a:ext uri="{FF2B5EF4-FFF2-40B4-BE49-F238E27FC236}">
                <a16:creationId xmlns:a16="http://schemas.microsoft.com/office/drawing/2014/main" id="{203B97C0-178C-2E83-5E14-007CB8FF75F2}"/>
              </a:ext>
            </a:extLst>
          </p:cNvPr>
          <p:cNvSpPr/>
          <p:nvPr/>
        </p:nvSpPr>
        <p:spPr>
          <a:xfrm>
            <a:off x="8832304" y="2827331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3935760" y="3427954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5159896" y="3427954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6384032" y="345042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7608168" y="3427954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34;p10">
            <a:extLst>
              <a:ext uri="{FF2B5EF4-FFF2-40B4-BE49-F238E27FC236}">
                <a16:creationId xmlns:a16="http://schemas.microsoft.com/office/drawing/2014/main" id="{15BFC50E-E507-116D-A47D-5994607AF694}"/>
              </a:ext>
            </a:extLst>
          </p:cNvPr>
          <p:cNvSpPr/>
          <p:nvPr/>
        </p:nvSpPr>
        <p:spPr>
          <a:xfrm>
            <a:off x="2713990" y="3414374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120605" y="3427954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727768" y="34926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Smartsheet</a:t>
            </a:r>
            <a:endParaRPr dirty="0"/>
          </a:p>
        </p:txBody>
      </p:sp>
      <p:sp>
        <p:nvSpPr>
          <p:cNvPr id="43" name="Google Shape;320;p10">
            <a:extLst>
              <a:ext uri="{FF2B5EF4-FFF2-40B4-BE49-F238E27FC236}">
                <a16:creationId xmlns:a16="http://schemas.microsoft.com/office/drawing/2014/main" id="{A05CF9EA-F459-DD83-A6F6-B1800031FFA9}"/>
              </a:ext>
            </a:extLst>
          </p:cNvPr>
          <p:cNvSpPr/>
          <p:nvPr/>
        </p:nvSpPr>
        <p:spPr>
          <a:xfrm>
            <a:off x="8832304" y="3427954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3935760" y="4036148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5159896" y="4036148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6384032" y="4036148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7608168" y="4036148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334;p10">
            <a:extLst>
              <a:ext uri="{FF2B5EF4-FFF2-40B4-BE49-F238E27FC236}">
                <a16:creationId xmlns:a16="http://schemas.microsoft.com/office/drawing/2014/main" id="{A0285F8D-28E2-6F28-4467-9628788356BD}"/>
              </a:ext>
            </a:extLst>
          </p:cNvPr>
          <p:cNvSpPr/>
          <p:nvPr/>
        </p:nvSpPr>
        <p:spPr>
          <a:xfrm>
            <a:off x="2712721" y="4022568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119336" y="403614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8" name="Google Shape;320;p10">
            <a:extLst>
              <a:ext uri="{FF2B5EF4-FFF2-40B4-BE49-F238E27FC236}">
                <a16:creationId xmlns:a16="http://schemas.microsoft.com/office/drawing/2014/main" id="{031E2FC8-08EA-9B71-F7DB-8A6C583830B5}"/>
              </a:ext>
            </a:extLst>
          </p:cNvPr>
          <p:cNvSpPr/>
          <p:nvPr/>
        </p:nvSpPr>
        <p:spPr>
          <a:xfrm>
            <a:off x="8832304" y="4036148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Google Shape;317;p10">
            <a:extLst>
              <a:ext uri="{FF2B5EF4-FFF2-40B4-BE49-F238E27FC236}">
                <a16:creationId xmlns:a16="http://schemas.microsoft.com/office/drawing/2014/main" id="{206AD663-4CB1-B18F-5F23-80584AB2C536}"/>
              </a:ext>
            </a:extLst>
          </p:cNvPr>
          <p:cNvSpPr/>
          <p:nvPr/>
        </p:nvSpPr>
        <p:spPr>
          <a:xfrm>
            <a:off x="3935760" y="4625811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" name="Google Shape;318;p10">
            <a:extLst>
              <a:ext uri="{FF2B5EF4-FFF2-40B4-BE49-F238E27FC236}">
                <a16:creationId xmlns:a16="http://schemas.microsoft.com/office/drawing/2014/main" id="{6FA4B031-9A35-90E8-CE2B-051248B9AF1B}"/>
              </a:ext>
            </a:extLst>
          </p:cNvPr>
          <p:cNvSpPr/>
          <p:nvPr/>
        </p:nvSpPr>
        <p:spPr>
          <a:xfrm>
            <a:off x="5159896" y="4625811"/>
            <a:ext cx="113078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Google Shape;319;p10">
            <a:extLst>
              <a:ext uri="{FF2B5EF4-FFF2-40B4-BE49-F238E27FC236}">
                <a16:creationId xmlns:a16="http://schemas.microsoft.com/office/drawing/2014/main" id="{E48342B7-7A83-FA59-9170-F35A5428E192}"/>
              </a:ext>
            </a:extLst>
          </p:cNvPr>
          <p:cNvSpPr/>
          <p:nvPr/>
        </p:nvSpPr>
        <p:spPr>
          <a:xfrm>
            <a:off x="6392516" y="4625811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" name="Google Shape;320;p10">
            <a:extLst>
              <a:ext uri="{FF2B5EF4-FFF2-40B4-BE49-F238E27FC236}">
                <a16:creationId xmlns:a16="http://schemas.microsoft.com/office/drawing/2014/main" id="{0F295F63-3A3B-4C57-7EB1-1A02DBA0B3EB}"/>
              </a:ext>
            </a:extLst>
          </p:cNvPr>
          <p:cNvSpPr/>
          <p:nvPr/>
        </p:nvSpPr>
        <p:spPr>
          <a:xfrm>
            <a:off x="7608168" y="4625811"/>
            <a:ext cx="114364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4" name="Google Shape;334;p10">
            <a:extLst>
              <a:ext uri="{FF2B5EF4-FFF2-40B4-BE49-F238E27FC236}">
                <a16:creationId xmlns:a16="http://schemas.microsoft.com/office/drawing/2014/main" id="{CB40CE05-ACF9-A3AB-A47A-6C90FE25C914}"/>
              </a:ext>
            </a:extLst>
          </p:cNvPr>
          <p:cNvSpPr/>
          <p:nvPr/>
        </p:nvSpPr>
        <p:spPr>
          <a:xfrm>
            <a:off x="2718841" y="4612231"/>
            <a:ext cx="1130780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353;p10">
            <a:extLst>
              <a:ext uri="{FF2B5EF4-FFF2-40B4-BE49-F238E27FC236}">
                <a16:creationId xmlns:a16="http://schemas.microsoft.com/office/drawing/2014/main" id="{B19243D1-B29C-9E0A-0B3A-4E80F547B7A9}"/>
              </a:ext>
            </a:extLst>
          </p:cNvPr>
          <p:cNvSpPr/>
          <p:nvPr/>
        </p:nvSpPr>
        <p:spPr>
          <a:xfrm>
            <a:off x="125455" y="462581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320;p10">
            <a:extLst>
              <a:ext uri="{FF2B5EF4-FFF2-40B4-BE49-F238E27FC236}">
                <a16:creationId xmlns:a16="http://schemas.microsoft.com/office/drawing/2014/main" id="{EA87FED4-6DA2-0A19-2C83-16A143C5CB34}"/>
              </a:ext>
            </a:extLst>
          </p:cNvPr>
          <p:cNvSpPr/>
          <p:nvPr/>
        </p:nvSpPr>
        <p:spPr>
          <a:xfrm>
            <a:off x="8832304" y="4625811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3935760" y="5214335"/>
            <a:ext cx="1151032" cy="550069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5159896" y="5229200"/>
            <a:ext cx="1130781" cy="53931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6384032" y="5214335"/>
            <a:ext cx="1151032" cy="56138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7608168" y="5214335"/>
            <a:ext cx="1143643" cy="56927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334;p10">
            <a:extLst>
              <a:ext uri="{FF2B5EF4-FFF2-40B4-BE49-F238E27FC236}">
                <a16:creationId xmlns:a16="http://schemas.microsoft.com/office/drawing/2014/main" id="{CE5A02F8-BA37-C342-222F-17120C9ABB4F}"/>
              </a:ext>
            </a:extLst>
          </p:cNvPr>
          <p:cNvSpPr/>
          <p:nvPr/>
        </p:nvSpPr>
        <p:spPr>
          <a:xfrm>
            <a:off x="2712722" y="5236017"/>
            <a:ext cx="1151032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128867" y="5234520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9" name="Google Shape;377;p10">
            <a:extLst>
              <a:ext uri="{FF2B5EF4-FFF2-40B4-BE49-F238E27FC236}">
                <a16:creationId xmlns:a16="http://schemas.microsoft.com/office/drawing/2014/main" id="{A09792FA-728C-A94C-4777-6B59FBA49C49}"/>
              </a:ext>
            </a:extLst>
          </p:cNvPr>
          <p:cNvSpPr txBox="1"/>
          <p:nvPr/>
        </p:nvSpPr>
        <p:spPr>
          <a:xfrm>
            <a:off x="743653" y="470275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Trello</a:t>
            </a:r>
            <a:endParaRPr dirty="0"/>
          </a:p>
        </p:txBody>
      </p:sp>
      <p:sp>
        <p:nvSpPr>
          <p:cNvPr id="120" name="Google Shape;320;p10">
            <a:extLst>
              <a:ext uri="{FF2B5EF4-FFF2-40B4-BE49-F238E27FC236}">
                <a16:creationId xmlns:a16="http://schemas.microsoft.com/office/drawing/2014/main" id="{9355F09B-AB8F-F286-8A92-4A47E6407FE6}"/>
              </a:ext>
            </a:extLst>
          </p:cNvPr>
          <p:cNvSpPr/>
          <p:nvPr/>
        </p:nvSpPr>
        <p:spPr>
          <a:xfrm>
            <a:off x="8832304" y="5214335"/>
            <a:ext cx="1151034" cy="561165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8" name="Google Shape;338;p10">
            <a:extLst>
              <a:ext uri="{FF2B5EF4-FFF2-40B4-BE49-F238E27FC236}">
                <a16:creationId xmlns:a16="http://schemas.microsoft.com/office/drawing/2014/main" id="{D0CAA8F2-2B89-F61B-3EE4-C611AA174F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0844" y="287854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338;p10">
            <a:extLst>
              <a:ext uri="{FF2B5EF4-FFF2-40B4-BE49-F238E27FC236}">
                <a16:creationId xmlns:a16="http://schemas.microsoft.com/office/drawing/2014/main" id="{5C5FA399-3E76-04A5-7878-8F3FD1A416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47" y="287520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875" y="233400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4580" y="292198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7988" y="3509983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9265" y="411834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338;p10">
            <a:extLst>
              <a:ext uri="{FF2B5EF4-FFF2-40B4-BE49-F238E27FC236}">
                <a16:creationId xmlns:a16="http://schemas.microsoft.com/office/drawing/2014/main" id="{F175897A-739B-A157-81A7-70E5A6F129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2603" y="466426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359;p10">
            <a:extLst>
              <a:ext uri="{FF2B5EF4-FFF2-40B4-BE49-F238E27FC236}">
                <a16:creationId xmlns:a16="http://schemas.microsoft.com/office/drawing/2014/main" id="{15970F00-A6D2-5F5E-6B0C-AF0BBC74A8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0647" y="290640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359;p10">
            <a:extLst>
              <a:ext uri="{FF2B5EF4-FFF2-40B4-BE49-F238E27FC236}">
                <a16:creationId xmlns:a16="http://schemas.microsoft.com/office/drawing/2014/main" id="{0ED57922-3936-65C7-24EF-EFC15DC2E0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1693" y="348559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359;p10">
            <a:extLst>
              <a:ext uri="{FF2B5EF4-FFF2-40B4-BE49-F238E27FC236}">
                <a16:creationId xmlns:a16="http://schemas.microsoft.com/office/drawing/2014/main" id="{587221C4-1E07-D3FD-C902-4C0E73BCD0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8404" y="406465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359;p10">
            <a:extLst>
              <a:ext uri="{FF2B5EF4-FFF2-40B4-BE49-F238E27FC236}">
                <a16:creationId xmlns:a16="http://schemas.microsoft.com/office/drawing/2014/main" id="{6D8B6FA6-1501-20A1-748E-B38664FBD3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96257" y="4694989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359;p10">
            <a:extLst>
              <a:ext uri="{FF2B5EF4-FFF2-40B4-BE49-F238E27FC236}">
                <a16:creationId xmlns:a16="http://schemas.microsoft.com/office/drawing/2014/main" id="{320761FD-A3A8-4F3C-23CE-A497D9950B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5082" y="409990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59;p10">
            <a:extLst>
              <a:ext uri="{FF2B5EF4-FFF2-40B4-BE49-F238E27FC236}">
                <a16:creationId xmlns:a16="http://schemas.microsoft.com/office/drawing/2014/main" id="{2436B7F7-FD2B-0650-C144-3A9308601B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7683" y="408343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359;p10">
            <a:extLst>
              <a:ext uri="{FF2B5EF4-FFF2-40B4-BE49-F238E27FC236}">
                <a16:creationId xmlns:a16="http://schemas.microsoft.com/office/drawing/2014/main" id="{A450C46B-25B4-2D9C-CA03-B22A3B8097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6193" y="465331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59;p10">
            <a:extLst>
              <a:ext uri="{FF2B5EF4-FFF2-40B4-BE49-F238E27FC236}">
                <a16:creationId xmlns:a16="http://schemas.microsoft.com/office/drawing/2014/main" id="{44A89691-740F-2366-4070-FD9B0F7828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96600" y="230957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59;p10">
            <a:extLst>
              <a:ext uri="{FF2B5EF4-FFF2-40B4-BE49-F238E27FC236}">
                <a16:creationId xmlns:a16="http://schemas.microsoft.com/office/drawing/2014/main" id="{CCCE9842-C7D6-5CF3-9983-BE49804E4F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5110" y="287945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359;p10">
            <a:extLst>
              <a:ext uri="{FF2B5EF4-FFF2-40B4-BE49-F238E27FC236}">
                <a16:creationId xmlns:a16="http://schemas.microsoft.com/office/drawing/2014/main" id="{F374869B-5187-3B54-A0CA-76A6CC5ACA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5290" y="410926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359;p10">
            <a:extLst>
              <a:ext uri="{FF2B5EF4-FFF2-40B4-BE49-F238E27FC236}">
                <a16:creationId xmlns:a16="http://schemas.microsoft.com/office/drawing/2014/main" id="{B5BEED03-645E-199D-2F72-890462FB71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6200" y="468865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359;p10">
            <a:extLst>
              <a:ext uri="{FF2B5EF4-FFF2-40B4-BE49-F238E27FC236}">
                <a16:creationId xmlns:a16="http://schemas.microsoft.com/office/drawing/2014/main" id="{6D1BCB0D-21B2-C81A-A7AF-7CE694A2F1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6271" y="2315484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740632" y="5298863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4" name="Google Shape;338;p10">
            <a:extLst>
              <a:ext uri="{FF2B5EF4-FFF2-40B4-BE49-F238E27FC236}">
                <a16:creationId xmlns:a16="http://schemas.microsoft.com/office/drawing/2014/main" id="{70E6644C-C8F5-E091-5E89-D46A736514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7819" y="523812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338;p10">
            <a:extLst>
              <a:ext uri="{FF2B5EF4-FFF2-40B4-BE49-F238E27FC236}">
                <a16:creationId xmlns:a16="http://schemas.microsoft.com/office/drawing/2014/main" id="{600A7A26-44F7-D1B4-B6EA-76D0436DB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0877" y="524822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0664" y="526513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944" y="528119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5832" y="526513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6193" y="5238127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A71A53EB-56DC-003A-A3A1-D70F4192AE83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 </a:t>
            </a:r>
            <a:r>
              <a:rPr lang="en-US" dirty="0">
                <a:solidFill>
                  <a:schemeClr val="tx1"/>
                </a:solidFill>
              </a:rPr>
              <a:t>|   Perera K.M |   24-25J-018</a:t>
            </a:r>
          </a:p>
        </p:txBody>
      </p:sp>
      <p:sp>
        <p:nvSpPr>
          <p:cNvPr id="11" name="Google Shape;375;p10">
            <a:extLst>
              <a:ext uri="{FF2B5EF4-FFF2-40B4-BE49-F238E27FC236}">
                <a16:creationId xmlns:a16="http://schemas.microsoft.com/office/drawing/2014/main" id="{3C2A8508-1191-C231-5BDE-6417F28D80FE}"/>
              </a:ext>
            </a:extLst>
          </p:cNvPr>
          <p:cNvSpPr txBox="1"/>
          <p:nvPr/>
        </p:nvSpPr>
        <p:spPr>
          <a:xfrm>
            <a:off x="9955592" y="1480273"/>
            <a:ext cx="140661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Time Frame Analysis</a:t>
            </a:r>
            <a:endParaRPr sz="1600" dirty="0"/>
          </a:p>
        </p:txBody>
      </p:sp>
      <p:sp>
        <p:nvSpPr>
          <p:cNvPr id="12" name="Google Shape;320;p10">
            <a:extLst>
              <a:ext uri="{FF2B5EF4-FFF2-40B4-BE49-F238E27FC236}">
                <a16:creationId xmlns:a16="http://schemas.microsoft.com/office/drawing/2014/main" id="{CAFB45D7-61B0-757D-4D9C-5706CAC6AC36}"/>
              </a:ext>
            </a:extLst>
          </p:cNvPr>
          <p:cNvSpPr/>
          <p:nvPr/>
        </p:nvSpPr>
        <p:spPr>
          <a:xfrm>
            <a:off x="10066961" y="2239516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320;p10">
            <a:extLst>
              <a:ext uri="{FF2B5EF4-FFF2-40B4-BE49-F238E27FC236}">
                <a16:creationId xmlns:a16="http://schemas.microsoft.com/office/drawing/2014/main" id="{465D326C-8D55-D27D-44B5-EA8B441DB960}"/>
              </a:ext>
            </a:extLst>
          </p:cNvPr>
          <p:cNvSpPr/>
          <p:nvPr/>
        </p:nvSpPr>
        <p:spPr>
          <a:xfrm>
            <a:off x="10066961" y="2836896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320;p10">
            <a:extLst>
              <a:ext uri="{FF2B5EF4-FFF2-40B4-BE49-F238E27FC236}">
                <a16:creationId xmlns:a16="http://schemas.microsoft.com/office/drawing/2014/main" id="{24C878A8-E213-12C4-9D76-1EF3F921D8CB}"/>
              </a:ext>
            </a:extLst>
          </p:cNvPr>
          <p:cNvSpPr/>
          <p:nvPr/>
        </p:nvSpPr>
        <p:spPr>
          <a:xfrm>
            <a:off x="10066961" y="3437519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320;p10">
            <a:extLst>
              <a:ext uri="{FF2B5EF4-FFF2-40B4-BE49-F238E27FC236}">
                <a16:creationId xmlns:a16="http://schemas.microsoft.com/office/drawing/2014/main" id="{F044F81B-C665-0628-74DA-3DAC3640FC3D}"/>
              </a:ext>
            </a:extLst>
          </p:cNvPr>
          <p:cNvSpPr/>
          <p:nvPr/>
        </p:nvSpPr>
        <p:spPr>
          <a:xfrm>
            <a:off x="10066961" y="4045713"/>
            <a:ext cx="1136900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320;p10">
            <a:extLst>
              <a:ext uri="{FF2B5EF4-FFF2-40B4-BE49-F238E27FC236}">
                <a16:creationId xmlns:a16="http://schemas.microsoft.com/office/drawing/2014/main" id="{4469F7B0-B12F-E8C4-BCA6-10CBDB3DEC58}"/>
              </a:ext>
            </a:extLst>
          </p:cNvPr>
          <p:cNvSpPr/>
          <p:nvPr/>
        </p:nvSpPr>
        <p:spPr>
          <a:xfrm>
            <a:off x="10066961" y="4635376"/>
            <a:ext cx="1143644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320;p10">
            <a:extLst>
              <a:ext uri="{FF2B5EF4-FFF2-40B4-BE49-F238E27FC236}">
                <a16:creationId xmlns:a16="http://schemas.microsoft.com/office/drawing/2014/main" id="{27DD53F4-6CA0-BB3D-D4D0-688BFEF68037}"/>
              </a:ext>
            </a:extLst>
          </p:cNvPr>
          <p:cNvSpPr/>
          <p:nvPr/>
        </p:nvSpPr>
        <p:spPr>
          <a:xfrm>
            <a:off x="10066961" y="5223900"/>
            <a:ext cx="1151034" cy="559705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9" name="Google Shape;338;p10">
            <a:extLst>
              <a:ext uri="{FF2B5EF4-FFF2-40B4-BE49-F238E27FC236}">
                <a16:creationId xmlns:a16="http://schemas.microsoft.com/office/drawing/2014/main" id="{1166A6F8-081B-4BC2-8129-1BDC9D9E22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3340" y="289676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59;p10">
            <a:extLst>
              <a:ext uri="{FF2B5EF4-FFF2-40B4-BE49-F238E27FC236}">
                <a16:creationId xmlns:a16="http://schemas.microsoft.com/office/drawing/2014/main" id="{7823787D-C560-0B48-F95B-C51DF6151A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01204" y="470275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59;p10">
            <a:extLst>
              <a:ext uri="{FF2B5EF4-FFF2-40B4-BE49-F238E27FC236}">
                <a16:creationId xmlns:a16="http://schemas.microsoft.com/office/drawing/2014/main" id="{01362D26-C9A3-5846-53AA-856698263E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54183" y="414420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38;p10">
            <a:extLst>
              <a:ext uri="{FF2B5EF4-FFF2-40B4-BE49-F238E27FC236}">
                <a16:creationId xmlns:a16="http://schemas.microsoft.com/office/drawing/2014/main" id="{8F61976D-5E24-255E-EF0C-B3F7B941BD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2476" y="5281194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77;p10">
            <a:extLst>
              <a:ext uri="{FF2B5EF4-FFF2-40B4-BE49-F238E27FC236}">
                <a16:creationId xmlns:a16="http://schemas.microsoft.com/office/drawing/2014/main" id="{49CFF2B0-7E7A-AED2-1ABA-4D0E0C530CC9}"/>
              </a:ext>
            </a:extLst>
          </p:cNvPr>
          <p:cNvSpPr txBox="1"/>
          <p:nvPr/>
        </p:nvSpPr>
        <p:spPr>
          <a:xfrm>
            <a:off x="721878" y="410194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pic>
        <p:nvPicPr>
          <p:cNvPr id="40" name="Google Shape;359;p10">
            <a:extLst>
              <a:ext uri="{FF2B5EF4-FFF2-40B4-BE49-F238E27FC236}">
                <a16:creationId xmlns:a16="http://schemas.microsoft.com/office/drawing/2014/main" id="{8335DE7D-8580-1214-5516-B44E7B4876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25395" y="471011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6AA91D-ECDA-A8BB-5771-E17F7D1DD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941" y="2926990"/>
            <a:ext cx="371888" cy="3657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2AB75F9-BBA2-25DA-53B6-CF0DF0FF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800" y="2333040"/>
            <a:ext cx="371888" cy="36579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9C45DF2-2971-2CD3-B733-10D9B5BB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204" y="2322942"/>
            <a:ext cx="371888" cy="3657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4D620A-1C49-A947-E6C1-8ACE541A0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388" y="4083438"/>
            <a:ext cx="365792" cy="38408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66EA9CE-EDC6-360F-7068-21E6748AE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626" y="3505956"/>
            <a:ext cx="365792" cy="3840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2E9A5A6-6ADB-94E9-26E3-A4958CDD0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027" y="3517780"/>
            <a:ext cx="365792" cy="3840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5F73388-49C1-49C3-AF92-14F853F86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2476" y="3485597"/>
            <a:ext cx="365792" cy="38408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C39180B-15E3-C125-E231-4CAF809C4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9201" y="3513446"/>
            <a:ext cx="371888" cy="37188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A308BBF-9132-A6CD-32FC-DE84695CB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169" y="4732215"/>
            <a:ext cx="371888" cy="36579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FD181CC-91DF-3A60-5D65-E8B433C00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768" y="3536069"/>
            <a:ext cx="371888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5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10CFA3-0020-5E0D-E802-3C2321052599}"/>
              </a:ext>
            </a:extLst>
          </p:cNvPr>
          <p:cNvSpPr/>
          <p:nvPr/>
        </p:nvSpPr>
        <p:spPr>
          <a:xfrm>
            <a:off x="2783636" y="6483608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9DB6F7-BFBF-E9DF-B926-86620B293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8EFB4E9-DB39-C70F-9179-945DB0A23A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261045-E308-5C76-FDC7-DDC980EDEF20}"/>
              </a:ext>
            </a:extLst>
          </p:cNvPr>
          <p:cNvSpPr txBox="1">
            <a:spLocks/>
          </p:cNvSpPr>
          <p:nvPr/>
        </p:nvSpPr>
        <p:spPr>
          <a:xfrm>
            <a:off x="-1497868" y="475720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Methodology</a:t>
            </a:r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F1B24249-9CCC-EE73-1639-45737D297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4116" y="104954"/>
            <a:ext cx="5347443" cy="3781246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9F23CC68-54E7-32C6-BBE3-3E0BA53B8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41E3C77-CCE6-D2F0-5212-B3FD2BD9AE07}"/>
              </a:ext>
            </a:extLst>
          </p:cNvPr>
          <p:cNvSpPr txBox="1">
            <a:spLocks/>
          </p:cNvSpPr>
          <p:nvPr/>
        </p:nvSpPr>
        <p:spPr>
          <a:xfrm>
            <a:off x="263352" y="3528396"/>
            <a:ext cx="11593288" cy="2852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Overview Diagram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Technologies</a:t>
            </a:r>
            <a:endParaRPr lang="en-LK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Data Gathering and Data Requirements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Current Progress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Project Evidence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Future Progress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LK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79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1ACE-B322-C0E1-DAA1-F5F7971A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107" y="319751"/>
            <a:ext cx="7330624" cy="792162"/>
          </a:xfrm>
        </p:spPr>
        <p:txBody>
          <a:bodyPr>
            <a:normAutofit/>
          </a:bodyPr>
          <a:lstStyle/>
          <a:p>
            <a:r>
              <a:rPr lang="en-LK" b="1"/>
              <a:t>Overview Diagram</a:t>
            </a:r>
          </a:p>
        </p:txBody>
      </p:sp>
      <p:pic>
        <p:nvPicPr>
          <p:cNvPr id="5" name="Picture 4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465E4007-574B-DA71-82AE-709DA01DB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7824" y="450891"/>
            <a:ext cx="737491" cy="737491"/>
          </a:xfrm>
          <a:prstGeom prst="rect">
            <a:avLst/>
          </a:prstGeom>
        </p:spPr>
      </p:pic>
      <p:pic>
        <p:nvPicPr>
          <p:cNvPr id="19" name="Picture 18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C1F150EB-D31A-ADE1-5009-81B4BAE47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29173" y="2695634"/>
            <a:ext cx="1338918" cy="10543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4E0886-0DE3-D845-B8BE-E89238D6577A}"/>
              </a:ext>
            </a:extLst>
          </p:cNvPr>
          <p:cNvSpPr txBox="1"/>
          <p:nvPr/>
        </p:nvSpPr>
        <p:spPr>
          <a:xfrm>
            <a:off x="1742045" y="3909119"/>
            <a:ext cx="45166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2000" b="1">
                <a:solidFill>
                  <a:srgbClr val="002060"/>
                </a:solidFill>
              </a:rPr>
              <a:t>Enters Upcoming  Project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Geographical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Project Type (Institute,Company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LK" b="1"/>
              <a:t>Scope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878013-EB20-F7C6-E5A3-2D7E9578C2F9}"/>
              </a:ext>
            </a:extLst>
          </p:cNvPr>
          <p:cNvCxnSpPr>
            <a:cxnSpLocks/>
          </p:cNvCxnSpPr>
          <p:nvPr/>
        </p:nvCxnSpPr>
        <p:spPr>
          <a:xfrm>
            <a:off x="4658176" y="3285039"/>
            <a:ext cx="1800200" cy="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aper with a pencil and check marks&#10;&#10;Description automatically generated">
            <a:extLst>
              <a:ext uri="{FF2B5EF4-FFF2-40B4-BE49-F238E27FC236}">
                <a16:creationId xmlns:a16="http://schemas.microsoft.com/office/drawing/2014/main" id="{BE246967-B8E2-E148-9AF0-B891CF69A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46414" y="2628060"/>
            <a:ext cx="1223999" cy="12239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8BA669-C913-5C97-C9A2-3CD83BEBE558}"/>
              </a:ext>
            </a:extLst>
          </p:cNvPr>
          <p:cNvSpPr txBox="1"/>
          <p:nvPr/>
        </p:nvSpPr>
        <p:spPr>
          <a:xfrm>
            <a:off x="6265180" y="3912532"/>
            <a:ext cx="2186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sz="2000" b="1">
                <a:solidFill>
                  <a:srgbClr val="002060"/>
                </a:solidFill>
              </a:rPr>
              <a:t>Projects Classification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52F289-BEED-1E8F-54E8-A61A6DD721D4}"/>
              </a:ext>
            </a:extLst>
          </p:cNvPr>
          <p:cNvCxnSpPr>
            <a:cxnSpLocks/>
          </p:cNvCxnSpPr>
          <p:nvPr/>
        </p:nvCxnSpPr>
        <p:spPr>
          <a:xfrm>
            <a:off x="8240184" y="3270317"/>
            <a:ext cx="1224000" cy="0"/>
          </a:xfrm>
          <a:prstGeom prst="straightConnector1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red arrow with white text&#10;&#10;Description automatically generated">
            <a:extLst>
              <a:ext uri="{FF2B5EF4-FFF2-40B4-BE49-F238E27FC236}">
                <a16:creationId xmlns:a16="http://schemas.microsoft.com/office/drawing/2014/main" id="{4C01BE78-360E-BB39-D8C8-E1D823D8C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784632" y="2504558"/>
            <a:ext cx="1728192" cy="12707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F573B1-2769-0651-3E2B-14629BF0A0BA}"/>
              </a:ext>
            </a:extLst>
          </p:cNvPr>
          <p:cNvSpPr txBox="1"/>
          <p:nvPr/>
        </p:nvSpPr>
        <p:spPr>
          <a:xfrm>
            <a:off x="8974502" y="3750025"/>
            <a:ext cx="3951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LK" sz="2000" b="1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TimeFrame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Budget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Risk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Complexity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Geographical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2000" b="1"/>
              <a:t>Environment Impact (Low,Medium,High)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770BB4-2F9B-B12C-BEBE-34BEB328C3BF}"/>
              </a:ext>
            </a:extLst>
          </p:cNvPr>
          <p:cNvSpPr txBox="1"/>
          <p:nvPr/>
        </p:nvSpPr>
        <p:spPr>
          <a:xfrm>
            <a:off x="-15848" y="38821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9CE73D-1E56-E7CD-A74B-8497050F7D98}"/>
              </a:ext>
            </a:extLst>
          </p:cNvPr>
          <p:cNvSpPr txBox="1"/>
          <p:nvPr/>
        </p:nvSpPr>
        <p:spPr>
          <a:xfrm>
            <a:off x="4154120" y="2008826"/>
            <a:ext cx="5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accent1">
                    <a:lumMod val="75000"/>
                  </a:schemeClr>
                </a:solidFill>
              </a:rPr>
              <a:t>Classifying Projects According to Criteria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8CAA6E-5E01-4EA6-DD40-ECFF440FDBE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730087-B657-0FB9-3A42-21076A8C3D26}"/>
              </a:ext>
            </a:extLst>
          </p:cNvPr>
          <p:cNvSpPr/>
          <p:nvPr/>
        </p:nvSpPr>
        <p:spPr>
          <a:xfrm>
            <a:off x="1679379" y="1844824"/>
            <a:ext cx="10321281" cy="45360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/>
          </a:p>
        </p:txBody>
      </p:sp>
      <p:pic>
        <p:nvPicPr>
          <p:cNvPr id="14" name="Picture 13" descr="A computer screen with a gear&#10;&#10;Description automatically generated">
            <a:extLst>
              <a:ext uri="{FF2B5EF4-FFF2-40B4-BE49-F238E27FC236}">
                <a16:creationId xmlns:a16="http://schemas.microsoft.com/office/drawing/2014/main" id="{89E17A87-0417-A325-BEC2-E5D199D9A8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81621" y="1909614"/>
            <a:ext cx="1189895" cy="1189895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A93CC88-40EA-D09B-B8F7-1312A1E62CE8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5400000">
            <a:off x="415950" y="1548998"/>
            <a:ext cx="721232" cy="1"/>
          </a:xfrm>
          <a:prstGeom prst="bentConnector3">
            <a:avLst>
              <a:gd name="adj1" fmla="val 50000"/>
            </a:avLst>
          </a:prstGeom>
          <a:ln w="825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04396C2-DCF5-2150-7F24-F1E0C5EC39F9}"/>
              </a:ext>
            </a:extLst>
          </p:cNvPr>
          <p:cNvCxnSpPr>
            <a:cxnSpLocks/>
            <a:stCxn id="14" idx="2"/>
            <a:endCxn id="6" idx="1"/>
          </p:cNvCxnSpPr>
          <p:nvPr/>
        </p:nvCxnSpPr>
        <p:spPr>
          <a:xfrm rot="16200000" flipH="1">
            <a:off x="721315" y="3154759"/>
            <a:ext cx="1013319" cy="902810"/>
          </a:xfrm>
          <a:prstGeom prst="bentConnector2">
            <a:avLst/>
          </a:prstGeom>
          <a:ln w="825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B91C0181-0C1A-3400-DC67-67F720647D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737" y="5507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0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Technologies</a:t>
            </a:r>
            <a:endParaRPr lang="en-LK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281334" y="2558207"/>
            <a:ext cx="3602894" cy="341067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Python V 3.10</a:t>
            </a:r>
          </a:p>
          <a:p>
            <a:r>
              <a:rPr lang="en-LK" dirty="0"/>
              <a:t>React Js</a:t>
            </a:r>
          </a:p>
          <a:p>
            <a:r>
              <a:rPr lang="en-LK" dirty="0"/>
              <a:t>Node Js</a:t>
            </a:r>
          </a:p>
          <a:p>
            <a:r>
              <a:rPr lang="en-LK" dirty="0"/>
              <a:t>MYSQL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6257983" y="3893968"/>
            <a:ext cx="5579364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Techniques &amp; Algorithms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Decision Tree Regressor Model</a:t>
            </a:r>
            <a:endParaRPr lang="en-LK" sz="3200" dirty="0"/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519370A4-B143-BCCC-6683-57713DD62A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5874" y="4793764"/>
            <a:ext cx="950463" cy="1008112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248E3E3-FA1D-962A-4F8A-8EBAF6FE2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A59949-6A84-744B-A52D-2836F41CCD96}"/>
              </a:ext>
            </a:extLst>
          </p:cNvPr>
          <p:cNvSpPr txBox="1">
            <a:spLocks/>
          </p:cNvSpPr>
          <p:nvPr/>
        </p:nvSpPr>
        <p:spPr>
          <a:xfrm>
            <a:off x="6261222" y="1096962"/>
            <a:ext cx="5579364" cy="253907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Tools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VS Code</a:t>
            </a:r>
          </a:p>
        </p:txBody>
      </p:sp>
      <p:pic>
        <p:nvPicPr>
          <p:cNvPr id="7" name="Picture 6" descr="A yellow circle logo&#10;&#10;Description automatically generated">
            <a:extLst>
              <a:ext uri="{FF2B5EF4-FFF2-40B4-BE49-F238E27FC236}">
                <a16:creationId xmlns:a16="http://schemas.microsoft.com/office/drawing/2014/main" id="{4C5EF9BF-4559-0A8B-0479-ADF64CC6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32143" y="1507190"/>
            <a:ext cx="1877924" cy="1877924"/>
          </a:xfrm>
          <a:prstGeom prst="rect">
            <a:avLst/>
          </a:prstGeom>
        </p:spPr>
      </p:pic>
      <p:pic>
        <p:nvPicPr>
          <p:cNvPr id="12" name="Picture 11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B12BD75-DB6B-3752-342B-994E7A3BA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53944" y="2368159"/>
            <a:ext cx="2461682" cy="1230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E76E3B-9B6B-96F5-51A2-6133B9D0BEF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0555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89" y="-91281"/>
            <a:ext cx="11684000" cy="792162"/>
          </a:xfrm>
        </p:spPr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92" y="1043136"/>
            <a:ext cx="11878311" cy="238586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LK" sz="12000" b="1" dirty="0"/>
              <a:t>Data Source : MAGA Engineering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sz="12000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11200" b="1" dirty="0"/>
              <a:t>Past Project Details</a:t>
            </a:r>
          </a:p>
          <a:p>
            <a:pPr marL="2286000" lvl="5" indent="0">
              <a:lnSpc>
                <a:spcPct val="150000"/>
              </a:lnSpc>
              <a:buNone/>
            </a:pPr>
            <a:r>
              <a:rPr lang="en-LK" sz="11200" b="1" dirty="0"/>
              <a:t>Time,Cost,Scope,Geographical Location, Objectives,  Project Type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LK" sz="11200" b="1" dirty="0"/>
              <a:t>Risk and Complexity measuring methods</a:t>
            </a: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06166-2E1E-B0E6-2EDF-208E6E336AC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6" name="Picture 5" descr="A computer with folders in the screen&#10;&#10;Description automatically generated">
            <a:extLst>
              <a:ext uri="{FF2B5EF4-FFF2-40B4-BE49-F238E27FC236}">
                <a16:creationId xmlns:a16="http://schemas.microsoft.com/office/drawing/2014/main" id="{4D01BA92-0654-ABF1-FFC9-CC3D69198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50335" y="4149084"/>
            <a:ext cx="2047354" cy="1918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5292FB0-5FC3-B9EE-34D9-2A1A631F9D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49" y="790261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Current Progress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853EBC-FB43-C8C2-F28C-61EC423898FD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D35E6-9C81-7170-946B-FFF01297E00D}"/>
              </a:ext>
            </a:extLst>
          </p:cNvPr>
          <p:cNvSpPr txBox="1"/>
          <p:nvPr/>
        </p:nvSpPr>
        <p:spPr>
          <a:xfrm>
            <a:off x="767408" y="2274838"/>
            <a:ext cx="95050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0000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Data gathering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0000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Cleaning &amp; creatin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0000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Base model creation for </a:t>
            </a:r>
            <a:r>
              <a:rPr lang="en-GB" sz="3600" dirty="0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project categorization</a:t>
            </a:r>
            <a:r>
              <a:rPr lang="en-GB" sz="3600" dirty="0">
                <a:solidFill>
                  <a:srgbClr val="000000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8" name="Picture 7" descr="A red number with a percent sign&#10;&#10;Description automatically generated">
            <a:extLst>
              <a:ext uri="{FF2B5EF4-FFF2-40B4-BE49-F238E27FC236}">
                <a16:creationId xmlns:a16="http://schemas.microsoft.com/office/drawing/2014/main" id="{E7CEE25F-6467-903D-146E-04768BCBF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6160" y="3013798"/>
            <a:ext cx="4174088" cy="25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05320D-EE01-6A06-A52F-632C4A64D01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/>
              <a:t>Team Members</a:t>
            </a:r>
            <a:endParaRPr lang="en-LK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089397-39D6-29DC-336D-DA8CB5D7E4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653321"/>
              </p:ext>
            </p:extLst>
          </p:nvPr>
        </p:nvGraphicFramePr>
        <p:xfrm>
          <a:off x="695400" y="1385512"/>
          <a:ext cx="11293400" cy="480618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620938">
                  <a:extLst>
                    <a:ext uri="{9D8B030D-6E8A-4147-A177-3AD203B41FA5}">
                      <a16:colId xmlns:a16="http://schemas.microsoft.com/office/drawing/2014/main" val="3645625677"/>
                    </a:ext>
                  </a:extLst>
                </a:gridCol>
                <a:gridCol w="5672462">
                  <a:extLst>
                    <a:ext uri="{9D8B030D-6E8A-4147-A177-3AD203B41FA5}">
                      <a16:colId xmlns:a16="http://schemas.microsoft.com/office/drawing/2014/main" val="2730972285"/>
                    </a:ext>
                  </a:extLst>
                </a:gridCol>
              </a:tblGrid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232952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IT21270956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Munagama M.K.H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15178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IT21276750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Isuranga K.M.S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26445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IT21069840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/>
                        <a:t>Devashika R.P.P.A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0429"/>
                  </a:ext>
                </a:extLst>
              </a:tr>
              <a:tr h="961237"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IT21087660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Perera K.M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474895"/>
                  </a:ext>
                </a:extLst>
              </a:tr>
            </a:tbl>
          </a:graphicData>
        </a:graphic>
      </p:graphicFrame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9125ED7-A0A8-47DE-603D-F70CC0EE2F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Project Evidence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70A33C-A6DF-EF93-04A8-CADFD9ADE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37" y="4116354"/>
            <a:ext cx="5536825" cy="274164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E6AB8-F2ED-C5B7-1BC2-51BFCA0C5E67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A826E-2523-0082-1244-BCC73DC4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5" y="1088995"/>
            <a:ext cx="6320489" cy="3155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D6D3F-DCA5-A036-E6C5-CBEC2722E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624" y="1014260"/>
            <a:ext cx="5334543" cy="3155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07A93-306C-FD0A-5DFC-E5D5B2E31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276" y="4071445"/>
            <a:ext cx="5473419" cy="283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0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AF85D-6583-749D-947C-54F3AFFB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CFA08-B496-551A-97BB-4D71F49F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C38DD4-514F-9E00-480E-7ACD4BDE7358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3127E3-7636-069E-A829-15949A208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338" y="1862928"/>
            <a:ext cx="11110923" cy="3741744"/>
          </a:xfrm>
        </p:spPr>
      </p:pic>
    </p:spTree>
    <p:extLst>
      <p:ext uri="{BB962C8B-B14F-4D97-AF65-F5344CB8AC3E}">
        <p14:creationId xmlns:p14="http://schemas.microsoft.com/office/powerpoint/2010/main" val="438612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Future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ACE2-A769-93FC-DB4B-A35F9441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171" y="1932676"/>
            <a:ext cx="11684000" cy="5181600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Frontend Implementation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Enhancing the trained model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Increasing the dataset size</a:t>
            </a:r>
          </a:p>
          <a:p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0E12D-15FB-351A-0780-7765118653E2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IT21067660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Perera</a:t>
            </a:r>
            <a:r>
              <a:rPr lang="en-US" dirty="0">
                <a:solidFill>
                  <a:schemeClr val="tx1"/>
                </a:solidFill>
              </a:rPr>
              <a:t> K.M |   24-25J-018</a:t>
            </a:r>
          </a:p>
        </p:txBody>
      </p:sp>
      <p:pic>
        <p:nvPicPr>
          <p:cNvPr id="6" name="Picture 5" descr="A hand writing on a chalkboard&#10;&#10;Description automatically generated">
            <a:extLst>
              <a:ext uri="{FF2B5EF4-FFF2-40B4-BE49-F238E27FC236}">
                <a16:creationId xmlns:a16="http://schemas.microsoft.com/office/drawing/2014/main" id="{EF6DFA38-4B35-1B95-30E8-0D897C96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34118" y="4523476"/>
            <a:ext cx="731331" cy="565563"/>
          </a:xfrm>
          <a:prstGeom prst="rect">
            <a:avLst/>
          </a:prstGeom>
        </p:spPr>
      </p:pic>
      <p:pic>
        <p:nvPicPr>
          <p:cNvPr id="8" name="Picture 7" descr="A number with a number of percents&#10;&#10;Description automatically generated with medium confidence">
            <a:extLst>
              <a:ext uri="{FF2B5EF4-FFF2-40B4-BE49-F238E27FC236}">
                <a16:creationId xmlns:a16="http://schemas.microsoft.com/office/drawing/2014/main" id="{150692CD-D899-4290-3263-7FB56A294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06680" y="3212976"/>
            <a:ext cx="468052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2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4C33-3870-C52C-52AF-81C133D9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01144" y="64339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LK" sz="4800" b="1"/>
              <a:t>REFERENCES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02487-1531-FF7A-B5BF-4024DB1C82F2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IT21067660</a:t>
            </a:r>
            <a:r>
              <a:rPr lang="en-US">
                <a:solidFill>
                  <a:schemeClr val="tx1"/>
                </a:solidFill>
              </a:rPr>
              <a:t> |   Perera K.M |   24-25J-018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DB2FD-B620-3F04-9C55-1240CB3F643D}"/>
              </a:ext>
            </a:extLst>
          </p:cNvPr>
          <p:cNvSpPr txBox="1"/>
          <p:nvPr/>
        </p:nvSpPr>
        <p:spPr>
          <a:xfrm>
            <a:off x="155340" y="1052736"/>
            <a:ext cx="11881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+mj-lt"/>
              </a:rPr>
              <a:t>[1] John Macealois, “</a:t>
            </a:r>
            <a:r>
              <a:rPr lang="en-US" sz="2000">
                <a:latin typeface="var(--h1-font-family)"/>
              </a:rPr>
              <a:t>Understanding the 7 Construction Project Types”, https://www.workyard.com/construction-management/construction-project-types, May 2024 (accessed July. 2024) pp. 11,14.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>
              <a:latin typeface="+mj-lt"/>
            </a:endParaRPr>
          </a:p>
          <a:p>
            <a:r>
              <a:rPr lang="en-US" sz="2000"/>
              <a:t>[2] M. Safa, A. Sabet, “Classification of Construction Projects”, </a:t>
            </a:r>
            <a:r>
              <a:rPr lang="en-US" sz="2000">
                <a:hlinkClick r:id="rId2"/>
              </a:rPr>
              <a:t>https://core.ac.uk/download/pdf/144150314.pdf</a:t>
            </a:r>
            <a:r>
              <a:rPr lang="en-US" sz="2000"/>
              <a:t> , May 2015 (accessed July. 2024) pp. 11,14.</a:t>
            </a:r>
          </a:p>
        </p:txBody>
      </p:sp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93C3A37-1B31-E2F5-BA1E-D65FD8EF0C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407" y="479715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0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6FF0-664E-5B9B-56BE-E77E91AD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688" y="153734"/>
            <a:ext cx="10363200" cy="1362075"/>
          </a:xfrm>
        </p:spPr>
        <p:txBody>
          <a:bodyPr/>
          <a:lstStyle/>
          <a:p>
            <a:r>
              <a:rPr lang="en-LK"/>
              <a:t>IT21276750|Isuranga K.M.S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AE97-C5AB-B4F6-03DC-C29B18FA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3672" y="332660"/>
            <a:ext cx="6959358" cy="1500187"/>
          </a:xfrm>
        </p:spPr>
        <p:txBody>
          <a:bodyPr/>
          <a:lstStyle/>
          <a:p>
            <a:pPr algn="ctr"/>
            <a:r>
              <a:rPr lang="en-US"/>
              <a:t>BSc(Hons)in Information Technology specialized in Information Systems Engineering</a:t>
            </a:r>
          </a:p>
          <a:p>
            <a:pPr algn="ctr"/>
            <a:endParaRPr lang="en-L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F93AA-6566-7FB1-74F3-64653D86BEAF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3134B-CD5C-63D2-9A52-54762AC1EC5A}"/>
              </a:ext>
            </a:extLst>
          </p:cNvPr>
          <p:cNvSpPr txBox="1"/>
          <p:nvPr/>
        </p:nvSpPr>
        <p:spPr>
          <a:xfrm>
            <a:off x="1415480" y="2985692"/>
            <a:ext cx="98650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000000"/>
                </a:solidFill>
              </a:rPr>
              <a:t>KPI Generation by Performance analysis and CV analysis.</a:t>
            </a:r>
          </a:p>
          <a:p>
            <a:pPr algn="ctr"/>
            <a:endParaRPr lang="en-L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A600D-8BA9-AFB6-B323-75466B32893A}"/>
              </a:ext>
            </a:extLst>
          </p:cNvPr>
          <p:cNvSpPr txBox="1"/>
          <p:nvPr/>
        </p:nvSpPr>
        <p:spPr>
          <a:xfrm>
            <a:off x="9984432" y="-9386"/>
            <a:ext cx="220756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  <a:p>
            <a:endParaRPr lang="en-LK"/>
          </a:p>
        </p:txBody>
      </p:sp>
      <p:pic>
        <p:nvPicPr>
          <p:cNvPr id="9" name="Picture 8" descr="A person in a blue shirt&#10;&#10;Description automatically generated">
            <a:extLst>
              <a:ext uri="{FF2B5EF4-FFF2-40B4-BE49-F238E27FC236}">
                <a16:creationId xmlns:a16="http://schemas.microsoft.com/office/drawing/2014/main" id="{F3B1D055-ADC1-D0B4-E0D5-66AE827A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424" y="110728"/>
            <a:ext cx="2190884" cy="23821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49F0027-A358-AF58-FB6B-ECAC540CE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3862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EDD6-CC1B-45E4-7FF7-22527624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A1BA-A8A1-E973-B501-DFDF424A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25" y="1424991"/>
            <a:ext cx="5719192" cy="445228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“How can the challenges of managing physical CVs and using outdated KPIs be addressed to improve decision-making in employee management?</a:t>
            </a:r>
            <a:r>
              <a:rPr lang="en-LK" b="1" dirty="0"/>
              <a:t>”</a:t>
            </a:r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89518-EA99-509D-EA23-CB896B3D557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6" name="Picture 5" descr="A person looking at a red question mark&#10;&#10;Description automatically generated">
            <a:extLst>
              <a:ext uri="{FF2B5EF4-FFF2-40B4-BE49-F238E27FC236}">
                <a16:creationId xmlns:a16="http://schemas.microsoft.com/office/drawing/2014/main" id="{1991A400-7D4E-9145-20E8-4AB0392F2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2"/>
          <a:stretch/>
        </p:blipFill>
        <p:spPr>
          <a:xfrm>
            <a:off x="6646332" y="1096966"/>
            <a:ext cx="5366444" cy="44675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414923C4-AB14-C22E-72A9-98AD909E2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9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8FC4-B93E-B259-A9C0-A720C0B5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C805-98FC-4F40-7159-F2B0F52C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Google Shape;1081;p36">
            <a:extLst>
              <a:ext uri="{FF2B5EF4-FFF2-40B4-BE49-F238E27FC236}">
                <a16:creationId xmlns:a16="http://schemas.microsoft.com/office/drawing/2014/main" id="{54C463DA-E35C-EF92-7CC1-C5640E241BAD}"/>
              </a:ext>
            </a:extLst>
          </p:cNvPr>
          <p:cNvSpPr/>
          <p:nvPr/>
        </p:nvSpPr>
        <p:spPr>
          <a:xfrm>
            <a:off x="-1320824" y="424510"/>
            <a:ext cx="6192688" cy="5956818"/>
          </a:xfrm>
          <a:custGeom>
            <a:avLst/>
            <a:gdLst/>
            <a:ahLst/>
            <a:cxnLst/>
            <a:rect l="l" t="t" r="r" b="b"/>
            <a:pathLst>
              <a:path w="6355080" h="6355080" extrusionOk="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242424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" name="Google Shape;1085;p36">
            <a:extLst>
              <a:ext uri="{FF2B5EF4-FFF2-40B4-BE49-F238E27FC236}">
                <a16:creationId xmlns:a16="http://schemas.microsoft.com/office/drawing/2014/main" id="{3E5E7B51-9364-6FBC-485C-3453D3CB71D2}"/>
              </a:ext>
            </a:extLst>
          </p:cNvPr>
          <p:cNvSpPr txBox="1"/>
          <p:nvPr/>
        </p:nvSpPr>
        <p:spPr>
          <a:xfrm>
            <a:off x="191344" y="646071"/>
            <a:ext cx="5021966" cy="14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66777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40000"/>
              </a:lnSpc>
            </a:pPr>
            <a:r>
              <a:rPr lang="en-US" sz="343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 Objective</a:t>
            </a:r>
            <a:endParaRPr/>
          </a:p>
        </p:txBody>
      </p:sp>
      <p:sp>
        <p:nvSpPr>
          <p:cNvPr id="6" name="Google Shape;1086;p36">
            <a:extLst>
              <a:ext uri="{FF2B5EF4-FFF2-40B4-BE49-F238E27FC236}">
                <a16:creationId xmlns:a16="http://schemas.microsoft.com/office/drawing/2014/main" id="{BA4D2756-C0B3-A214-282D-54F56AF9F522}"/>
              </a:ext>
            </a:extLst>
          </p:cNvPr>
          <p:cNvSpPr txBox="1"/>
          <p:nvPr/>
        </p:nvSpPr>
        <p:spPr>
          <a:xfrm>
            <a:off x="188450" y="2186095"/>
            <a:ext cx="3623955" cy="347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GB" sz="2400" dirty="0"/>
              <a:t>“ The goal is to generate accurate KPIs based on predefined criteria (Performance, Competencies, Additional Criteria) and provide</a:t>
            </a:r>
          </a:p>
          <a:p>
            <a:pPr algn="ctr"/>
            <a:r>
              <a:rPr lang="en-GB" sz="2400" dirty="0"/>
              <a:t>real-time KPI results for better decision-making. ”</a:t>
            </a:r>
          </a:p>
          <a:p>
            <a:pPr>
              <a:lnSpc>
                <a:spcPct val="140030"/>
              </a:lnSpc>
            </a:pPr>
            <a:endParaRPr sz="2400" b="1" dirty="0"/>
          </a:p>
        </p:txBody>
      </p:sp>
      <p:sp>
        <p:nvSpPr>
          <p:cNvPr id="7" name="Google Shape;1072;p36">
            <a:extLst>
              <a:ext uri="{FF2B5EF4-FFF2-40B4-BE49-F238E27FC236}">
                <a16:creationId xmlns:a16="http://schemas.microsoft.com/office/drawing/2014/main" id="{3B743670-E5BD-AD75-11CA-37EC33A262D6}"/>
              </a:ext>
            </a:extLst>
          </p:cNvPr>
          <p:cNvSpPr/>
          <p:nvPr/>
        </p:nvSpPr>
        <p:spPr>
          <a:xfrm>
            <a:off x="5841238" y="4441254"/>
            <a:ext cx="6159418" cy="1936183"/>
          </a:xfrm>
          <a:custGeom>
            <a:avLst/>
            <a:gdLst/>
            <a:ahLst/>
            <a:cxnLst/>
            <a:rect l="l" t="t" r="r" b="b"/>
            <a:pathLst>
              <a:path w="36065709" h="5126990" extrusionOk="0">
                <a:moveTo>
                  <a:pt x="33243769" y="0"/>
                </a:moveTo>
                <a:lnTo>
                  <a:pt x="30154975" y="0"/>
                </a:lnTo>
                <a:lnTo>
                  <a:pt x="2821940" y="0"/>
                </a:ln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821940" y="5126990"/>
                </a:lnTo>
                <a:lnTo>
                  <a:pt x="30154981" y="5126990"/>
                </a:lnTo>
                <a:lnTo>
                  <a:pt x="33243769" y="5126990"/>
                </a:lnTo>
                <a:lnTo>
                  <a:pt x="36065709" y="2564130"/>
                </a:lnTo>
                <a:lnTo>
                  <a:pt x="3324376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endParaRPr lang="en-LK"/>
          </a:p>
        </p:txBody>
      </p:sp>
      <p:sp>
        <p:nvSpPr>
          <p:cNvPr id="8" name="Google Shape;1076;p36">
            <a:extLst>
              <a:ext uri="{FF2B5EF4-FFF2-40B4-BE49-F238E27FC236}">
                <a16:creationId xmlns:a16="http://schemas.microsoft.com/office/drawing/2014/main" id="{9C25EF55-FC63-B7F1-5B57-92FF557E69C0}"/>
              </a:ext>
            </a:extLst>
          </p:cNvPr>
          <p:cNvSpPr/>
          <p:nvPr/>
        </p:nvSpPr>
        <p:spPr>
          <a:xfrm>
            <a:off x="5780284" y="1124748"/>
            <a:ext cx="6220372" cy="1564337"/>
          </a:xfrm>
          <a:custGeom>
            <a:avLst/>
            <a:gdLst/>
            <a:ahLst/>
            <a:cxnLst/>
            <a:rect l="l" t="t" r="r" b="b"/>
            <a:pathLst>
              <a:path w="35905126" h="5126990" extrusionOk="0">
                <a:moveTo>
                  <a:pt x="33083187" y="0"/>
                </a:moveTo>
                <a:lnTo>
                  <a:pt x="30010612" y="0"/>
                </a:lnTo>
                <a:lnTo>
                  <a:pt x="2821940" y="0"/>
                </a:ln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821940" y="5126990"/>
                </a:lnTo>
                <a:lnTo>
                  <a:pt x="30010618" y="5126990"/>
                </a:lnTo>
                <a:lnTo>
                  <a:pt x="33083187" y="5126990"/>
                </a:lnTo>
                <a:lnTo>
                  <a:pt x="35905126" y="2564130"/>
                </a:lnTo>
                <a:lnTo>
                  <a:pt x="33083187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1077;p36">
            <a:extLst>
              <a:ext uri="{FF2B5EF4-FFF2-40B4-BE49-F238E27FC236}">
                <a16:creationId xmlns:a16="http://schemas.microsoft.com/office/drawing/2014/main" id="{FAFDEBD9-757C-02B0-0795-178B6323C236}"/>
              </a:ext>
            </a:extLst>
          </p:cNvPr>
          <p:cNvSpPr/>
          <p:nvPr/>
        </p:nvSpPr>
        <p:spPr>
          <a:xfrm>
            <a:off x="5780284" y="2780928"/>
            <a:ext cx="6220372" cy="1583848"/>
          </a:xfrm>
          <a:custGeom>
            <a:avLst/>
            <a:gdLst/>
            <a:ahLst/>
            <a:cxnLst/>
            <a:rect l="l" t="t" r="r" b="b"/>
            <a:pathLst>
              <a:path w="36422620" h="5126990" extrusionOk="0">
                <a:moveTo>
                  <a:pt x="33600681" y="0"/>
                </a:moveTo>
                <a:lnTo>
                  <a:pt x="30475839" y="0"/>
                </a:lnTo>
                <a:lnTo>
                  <a:pt x="2821940" y="0"/>
                </a:ln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821940" y="5126990"/>
                </a:lnTo>
                <a:lnTo>
                  <a:pt x="30475845" y="5126990"/>
                </a:lnTo>
                <a:lnTo>
                  <a:pt x="33600681" y="5126990"/>
                </a:lnTo>
                <a:lnTo>
                  <a:pt x="36422620" y="2564130"/>
                </a:lnTo>
                <a:lnTo>
                  <a:pt x="33600681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1078;p36">
            <a:extLst>
              <a:ext uri="{FF2B5EF4-FFF2-40B4-BE49-F238E27FC236}">
                <a16:creationId xmlns:a16="http://schemas.microsoft.com/office/drawing/2014/main" id="{C0C0656F-AC99-851E-C16F-2FE3F9BB27AD}"/>
              </a:ext>
            </a:extLst>
          </p:cNvPr>
          <p:cNvSpPr txBox="1"/>
          <p:nvPr/>
        </p:nvSpPr>
        <p:spPr>
          <a:xfrm>
            <a:off x="6489927" y="4425731"/>
            <a:ext cx="5294709" cy="188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en-LK" sz="2400" b="1">
                <a:solidFill>
                  <a:schemeClr val="bg1"/>
                </a:solidFill>
              </a:rPr>
              <a:t> </a:t>
            </a:r>
            <a:r>
              <a:rPr lang="en-GB" sz="2400" b="1">
                <a:solidFill>
                  <a:schemeClr val="bg1"/>
                </a:solidFill>
              </a:rPr>
              <a:t>Developing to calculate KPI percentage for generated KPI and given project details.</a:t>
            </a:r>
            <a:endParaRPr lang="en-LK" sz="2400" b="1">
              <a:solidFill>
                <a:schemeClr val="bg1"/>
              </a:solidFill>
            </a:endParaRPr>
          </a:p>
        </p:txBody>
      </p:sp>
      <p:sp>
        <p:nvSpPr>
          <p:cNvPr id="11" name="Google Shape;1079;p36">
            <a:extLst>
              <a:ext uri="{FF2B5EF4-FFF2-40B4-BE49-F238E27FC236}">
                <a16:creationId xmlns:a16="http://schemas.microsoft.com/office/drawing/2014/main" id="{155D7059-9C09-0744-35ED-C2E53F892C2B}"/>
              </a:ext>
            </a:extLst>
          </p:cNvPr>
          <p:cNvSpPr txBox="1"/>
          <p:nvPr/>
        </p:nvSpPr>
        <p:spPr>
          <a:xfrm>
            <a:off x="6489923" y="1124744"/>
            <a:ext cx="4891066" cy="1465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en-LK" sz="2800" b="1">
                <a:solidFill>
                  <a:schemeClr val="bg1"/>
                </a:solidFill>
              </a:rPr>
              <a:t>Developing a upload portal to upload CVs.</a:t>
            </a:r>
          </a:p>
        </p:txBody>
      </p:sp>
      <p:sp>
        <p:nvSpPr>
          <p:cNvPr id="12" name="Google Shape;1080;p36">
            <a:extLst>
              <a:ext uri="{FF2B5EF4-FFF2-40B4-BE49-F238E27FC236}">
                <a16:creationId xmlns:a16="http://schemas.microsoft.com/office/drawing/2014/main" id="{8B4F7096-CE8A-15E0-0FC8-9ACCF2FA3220}"/>
              </a:ext>
            </a:extLst>
          </p:cNvPr>
          <p:cNvSpPr txBox="1"/>
          <p:nvPr/>
        </p:nvSpPr>
        <p:spPr>
          <a:xfrm>
            <a:off x="6497492" y="1916832"/>
            <a:ext cx="6099437" cy="227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92222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70000"/>
              </a:lnSpc>
            </a:pPr>
            <a:r>
              <a:rPr lang="en-LK" sz="2800" b="1">
                <a:solidFill>
                  <a:schemeClr val="bg1"/>
                </a:solidFill>
              </a:rPr>
              <a:t>Developing a portal to update employees’ project work.</a:t>
            </a:r>
          </a:p>
        </p:txBody>
      </p:sp>
      <p:pic>
        <p:nvPicPr>
          <p:cNvPr id="14" name="Google Shape;1088;p36">
            <a:extLst>
              <a:ext uri="{FF2B5EF4-FFF2-40B4-BE49-F238E27FC236}">
                <a16:creationId xmlns:a16="http://schemas.microsoft.com/office/drawing/2014/main" id="{844764B7-4BFB-646E-BA70-8EBE693C80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15880" y="3140972"/>
            <a:ext cx="836650" cy="77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88;p36">
            <a:extLst>
              <a:ext uri="{FF2B5EF4-FFF2-40B4-BE49-F238E27FC236}">
                <a16:creationId xmlns:a16="http://schemas.microsoft.com/office/drawing/2014/main" id="{980267BC-DA3C-DBC9-6BF4-3F018B2DF0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6078" y="1484788"/>
            <a:ext cx="836650" cy="77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88;p36">
            <a:extLst>
              <a:ext uri="{FF2B5EF4-FFF2-40B4-BE49-F238E27FC236}">
                <a16:creationId xmlns:a16="http://schemas.microsoft.com/office/drawing/2014/main" id="{04B5FB61-54E4-9A09-EE7D-11A2ACB2BDF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4605" y="5077651"/>
            <a:ext cx="836650" cy="772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85;p36">
            <a:extLst>
              <a:ext uri="{FF2B5EF4-FFF2-40B4-BE49-F238E27FC236}">
                <a16:creationId xmlns:a16="http://schemas.microsoft.com/office/drawing/2014/main" id="{324B24DD-4AE0-5515-501A-3E1BC65B93E7}"/>
              </a:ext>
            </a:extLst>
          </p:cNvPr>
          <p:cNvSpPr txBox="1"/>
          <p:nvPr/>
        </p:nvSpPr>
        <p:spPr>
          <a:xfrm>
            <a:off x="6950739" y="-427676"/>
            <a:ext cx="3677258" cy="14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66777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40000"/>
              </a:lnSpc>
            </a:pPr>
            <a:r>
              <a:rPr lang="en-US" sz="343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 Objectives</a:t>
            </a:r>
            <a:endParaRPr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A1E59C-F427-0A3E-00A3-34C7FA8D5939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333319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0062" y="76671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5330326" y="251177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6554462" y="2539817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778598" y="251177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9017963" y="251177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4121421" y="2498190"/>
            <a:ext cx="1136898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528035" y="2511770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3817202" y="1465237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7673847" y="1305414"/>
            <a:ext cx="1322892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Real Time Integration with performance</a:t>
            </a:r>
            <a:endParaRPr sz="1400"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1801938" y="1766603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1779059" y="2599017"/>
            <a:ext cx="2010471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SAP Success Factor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5191714" y="1784839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Update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6363989" y="1897697"/>
            <a:ext cx="1470332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CV </a:t>
            </a:r>
          </a:p>
          <a:p>
            <a:pPr algn="ctr">
              <a:lnSpc>
                <a:spcPct val="140013"/>
              </a:lnSpc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Upload</a:t>
            </a:r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8882910" y="1912462"/>
            <a:ext cx="140661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KPI </a:t>
            </a:r>
          </a:p>
          <a:p>
            <a:pPr algn="ctr">
              <a:lnSpc>
                <a:spcPct val="139987"/>
              </a:lnSpc>
            </a:pP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Generation</a:t>
            </a:r>
            <a:endParaRPr sz="1600" dirty="0"/>
          </a:p>
        </p:txBody>
      </p:sp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775" y="76671"/>
            <a:ext cx="1710053" cy="1458890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5330326" y="3109150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6554462" y="3109150"/>
            <a:ext cx="113689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7780963" y="3109150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9002734" y="3109150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334;p10">
            <a:extLst>
              <a:ext uri="{FF2B5EF4-FFF2-40B4-BE49-F238E27FC236}">
                <a16:creationId xmlns:a16="http://schemas.microsoft.com/office/drawing/2014/main" id="{286EED17-8B65-2E6F-6B5D-541639F7B1E5}"/>
              </a:ext>
            </a:extLst>
          </p:cNvPr>
          <p:cNvSpPr/>
          <p:nvPr/>
        </p:nvSpPr>
        <p:spPr>
          <a:xfrm>
            <a:off x="4108556" y="3095570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1515171" y="3109150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1881858" y="3191341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Workday</a:t>
            </a:r>
            <a:endParaRPr dirty="0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5330326" y="3709773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6554462" y="3709773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7778598" y="3732246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9002734" y="3709773"/>
            <a:ext cx="1149763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34;p10">
            <a:extLst>
              <a:ext uri="{FF2B5EF4-FFF2-40B4-BE49-F238E27FC236}">
                <a16:creationId xmlns:a16="http://schemas.microsoft.com/office/drawing/2014/main" id="{15BFC50E-E507-116D-A47D-5994607AF694}"/>
              </a:ext>
            </a:extLst>
          </p:cNvPr>
          <p:cNvSpPr/>
          <p:nvPr/>
        </p:nvSpPr>
        <p:spPr>
          <a:xfrm>
            <a:off x="4108556" y="3696193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1515171" y="3709773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2122334" y="3774509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BambooHR</a:t>
            </a:r>
            <a:endParaRPr dirty="0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5330326" y="431796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6554462" y="4317967"/>
            <a:ext cx="1136898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7778598" y="431796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9002734" y="4317967"/>
            <a:ext cx="1149762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334;p10">
            <a:extLst>
              <a:ext uri="{FF2B5EF4-FFF2-40B4-BE49-F238E27FC236}">
                <a16:creationId xmlns:a16="http://schemas.microsoft.com/office/drawing/2014/main" id="{A0285F8D-28E2-6F28-4467-9628788356BD}"/>
              </a:ext>
            </a:extLst>
          </p:cNvPr>
          <p:cNvSpPr/>
          <p:nvPr/>
        </p:nvSpPr>
        <p:spPr>
          <a:xfrm>
            <a:off x="4107287" y="4304387"/>
            <a:ext cx="113689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1513902" y="4317967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5330326" y="4862947"/>
            <a:ext cx="1151032" cy="550069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6554462" y="4877812"/>
            <a:ext cx="1130781" cy="53931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7778598" y="4862947"/>
            <a:ext cx="1151032" cy="561388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9002734" y="4862947"/>
            <a:ext cx="1143643" cy="56927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334;p10">
            <a:extLst>
              <a:ext uri="{FF2B5EF4-FFF2-40B4-BE49-F238E27FC236}">
                <a16:creationId xmlns:a16="http://schemas.microsoft.com/office/drawing/2014/main" id="{CE5A02F8-BA37-C342-222F-17120C9ABB4F}"/>
              </a:ext>
            </a:extLst>
          </p:cNvPr>
          <p:cNvSpPr/>
          <p:nvPr/>
        </p:nvSpPr>
        <p:spPr>
          <a:xfrm>
            <a:off x="4107288" y="4884629"/>
            <a:ext cx="1151032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1523433" y="4883132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4434" y="256490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7139" y="315288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547" y="374088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4" y="434924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2135198" y="4947475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5" name="Google Shape;338;p10">
            <a:extLst>
              <a:ext uri="{FF2B5EF4-FFF2-40B4-BE49-F238E27FC236}">
                <a16:creationId xmlns:a16="http://schemas.microsoft.com/office/drawing/2014/main" id="{600A7A26-44F7-D1B4-B6EA-76D0436DB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24" y="49149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5230" y="49137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6510" y="492980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0398" y="49137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0759" y="488673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59;p10">
            <a:extLst>
              <a:ext uri="{FF2B5EF4-FFF2-40B4-BE49-F238E27FC236}">
                <a16:creationId xmlns:a16="http://schemas.microsoft.com/office/drawing/2014/main" id="{01362D26-C9A3-5846-53AA-856698263E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749" y="4426024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77;p10">
            <a:extLst>
              <a:ext uri="{FF2B5EF4-FFF2-40B4-BE49-F238E27FC236}">
                <a16:creationId xmlns:a16="http://schemas.microsoft.com/office/drawing/2014/main" id="{49CFF2B0-7E7A-AED2-1ABA-4D0E0C530CC9}"/>
              </a:ext>
            </a:extLst>
          </p:cNvPr>
          <p:cNvSpPr txBox="1"/>
          <p:nvPr/>
        </p:nvSpPr>
        <p:spPr>
          <a:xfrm>
            <a:off x="2116444" y="4383759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2AB75F9-BBA2-25DA-53B6-CF0DF0FF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366" y="2614859"/>
            <a:ext cx="371888" cy="365792"/>
          </a:xfrm>
          <a:prstGeom prst="rect">
            <a:avLst/>
          </a:prstGeom>
        </p:spPr>
      </p:pic>
      <p:pic>
        <p:nvPicPr>
          <p:cNvPr id="8" name="Google Shape;359;p10">
            <a:extLst>
              <a:ext uri="{FF2B5EF4-FFF2-40B4-BE49-F238E27FC236}">
                <a16:creationId xmlns:a16="http://schemas.microsoft.com/office/drawing/2014/main" id="{1C37689D-C834-7C6A-5E33-D735CDA380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1458" y="4371758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9;p10">
            <a:extLst>
              <a:ext uri="{FF2B5EF4-FFF2-40B4-BE49-F238E27FC236}">
                <a16:creationId xmlns:a16="http://schemas.microsoft.com/office/drawing/2014/main" id="{DC1900CC-BD45-231E-26DE-C7F36405AC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2439" y="257797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42A2F-E9BE-68C1-FBE2-9DF4CD432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109" y="3189480"/>
            <a:ext cx="371888" cy="365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755787-849E-F28D-759C-9BE2B1131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936" y="3798559"/>
            <a:ext cx="371888" cy="365792"/>
          </a:xfrm>
          <a:prstGeom prst="rect">
            <a:avLst/>
          </a:prstGeom>
        </p:spPr>
      </p:pic>
      <p:pic>
        <p:nvPicPr>
          <p:cNvPr id="21" name="Google Shape;359;p10">
            <a:extLst>
              <a:ext uri="{FF2B5EF4-FFF2-40B4-BE49-F238E27FC236}">
                <a16:creationId xmlns:a16="http://schemas.microsoft.com/office/drawing/2014/main" id="{25230A96-465E-C69D-167A-2EEBB49444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1717" y="315759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ABE309F-28EF-C911-98E7-50758C362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808" y="3791587"/>
            <a:ext cx="371888" cy="371888"/>
          </a:xfrm>
          <a:prstGeom prst="rect">
            <a:avLst/>
          </a:prstGeom>
        </p:spPr>
      </p:pic>
      <p:pic>
        <p:nvPicPr>
          <p:cNvPr id="75" name="Google Shape;338;p10">
            <a:extLst>
              <a:ext uri="{FF2B5EF4-FFF2-40B4-BE49-F238E27FC236}">
                <a16:creationId xmlns:a16="http://schemas.microsoft.com/office/drawing/2014/main" id="{AD89EDB6-E46A-09F6-0BCF-DCED1A9620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51080" y="256490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38;p10">
            <a:extLst>
              <a:ext uri="{FF2B5EF4-FFF2-40B4-BE49-F238E27FC236}">
                <a16:creationId xmlns:a16="http://schemas.microsoft.com/office/drawing/2014/main" id="{4AA6EC4A-5131-31C7-F4B5-A1DA66C2DA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3785" y="315288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38;p10">
            <a:extLst>
              <a:ext uri="{FF2B5EF4-FFF2-40B4-BE49-F238E27FC236}">
                <a16:creationId xmlns:a16="http://schemas.microsoft.com/office/drawing/2014/main" id="{7D097697-CB1B-5EE1-27A1-18FE48D97D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193" y="374088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338;p10">
            <a:extLst>
              <a:ext uri="{FF2B5EF4-FFF2-40B4-BE49-F238E27FC236}">
                <a16:creationId xmlns:a16="http://schemas.microsoft.com/office/drawing/2014/main" id="{72F49F2B-6552-9ECB-14F4-FC881F4ABC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8470" y="434924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F30EF24-9A82-7893-E792-999EA38DA3A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81" name="Google Shape;338;p10">
            <a:extLst>
              <a:ext uri="{FF2B5EF4-FFF2-40B4-BE49-F238E27FC236}">
                <a16:creationId xmlns:a16="http://schemas.microsoft.com/office/drawing/2014/main" id="{4B70941D-F645-303F-25E9-9276671B11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9334" y="260772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338;p10">
            <a:extLst>
              <a:ext uri="{FF2B5EF4-FFF2-40B4-BE49-F238E27FC236}">
                <a16:creationId xmlns:a16="http://schemas.microsoft.com/office/drawing/2014/main" id="{6C865E78-7525-E05D-7E0D-7705217A07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8983" y="433728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338;p10">
            <a:extLst>
              <a:ext uri="{FF2B5EF4-FFF2-40B4-BE49-F238E27FC236}">
                <a16:creationId xmlns:a16="http://schemas.microsoft.com/office/drawing/2014/main" id="{BC6E6802-9761-0E98-BB92-80AE91D1D5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6901" y="313390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338;p10">
            <a:extLst>
              <a:ext uri="{FF2B5EF4-FFF2-40B4-BE49-F238E27FC236}">
                <a16:creationId xmlns:a16="http://schemas.microsoft.com/office/drawing/2014/main" id="{C325D5EA-2A7F-1197-7A6E-63A32EAAFA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0309" y="3721904"/>
            <a:ext cx="367616" cy="3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86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81109A-B5A0-4875-5688-614560C5C71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8D1ED0-6384-03C8-E09A-FAB4BCE95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1140146-C286-7BEA-6C2B-4C50BB5829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44E127-83B0-F83F-80EE-AE0BD209E64D}"/>
              </a:ext>
            </a:extLst>
          </p:cNvPr>
          <p:cNvSpPr txBox="1">
            <a:spLocks/>
          </p:cNvSpPr>
          <p:nvPr/>
        </p:nvSpPr>
        <p:spPr>
          <a:xfrm>
            <a:off x="-1172344" y="841081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Methodology</a:t>
            </a:r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B5C29210-86D1-9DA2-FF20-8AE0820EA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4116" y="104954"/>
            <a:ext cx="5347443" cy="3781246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7F2DE34B-B336-A5FE-8666-DF94F136C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AE03128-2F19-00E5-FF9A-F90BA57ABA75}"/>
              </a:ext>
            </a:extLst>
          </p:cNvPr>
          <p:cNvSpPr txBox="1">
            <a:spLocks/>
          </p:cNvSpPr>
          <p:nvPr/>
        </p:nvSpPr>
        <p:spPr>
          <a:xfrm>
            <a:off x="263352" y="3528396"/>
            <a:ext cx="11593288" cy="2852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Overview Diagram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Technologies</a:t>
            </a:r>
            <a:endParaRPr lang="en-LK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Data Gathering and Data Requirements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Current Progress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Project Evidence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Future Progress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LK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1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CE869-7D35-DD57-1224-90806C1E021E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6" name="Picture 5" descr="A black and white card with a person and text&#10;&#10;Description automatically generated">
            <a:extLst>
              <a:ext uri="{FF2B5EF4-FFF2-40B4-BE49-F238E27FC236}">
                <a16:creationId xmlns:a16="http://schemas.microsoft.com/office/drawing/2014/main" id="{0EE3617A-8026-DDFE-6898-7626A7B64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15108" y="3635903"/>
            <a:ext cx="1276259" cy="960190"/>
          </a:xfrm>
          <a:prstGeom prst="rect">
            <a:avLst/>
          </a:prstGeom>
        </p:spPr>
      </p:pic>
      <p:pic>
        <p:nvPicPr>
          <p:cNvPr id="8" name="Picture 7" descr="A hand pointing at a paper with a pen&#10;&#10;Description automatically generated">
            <a:extLst>
              <a:ext uri="{FF2B5EF4-FFF2-40B4-BE49-F238E27FC236}">
                <a16:creationId xmlns:a16="http://schemas.microsoft.com/office/drawing/2014/main" id="{A5E7D9F1-2300-939F-0FEC-5A4D2A042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139" y="3475169"/>
            <a:ext cx="1246133" cy="12461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7162D7-B8C2-D9D9-B3F6-8C5026CE8D9F}"/>
              </a:ext>
            </a:extLst>
          </p:cNvPr>
          <p:cNvCxnSpPr>
            <a:cxnSpLocks/>
          </p:cNvCxnSpPr>
          <p:nvPr/>
        </p:nvCxnSpPr>
        <p:spPr>
          <a:xfrm>
            <a:off x="2722755" y="4313925"/>
            <a:ext cx="6080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EDEC58-8356-60BF-E7FB-485B9D779DD7}"/>
              </a:ext>
            </a:extLst>
          </p:cNvPr>
          <p:cNvSpPr txBox="1"/>
          <p:nvPr/>
        </p:nvSpPr>
        <p:spPr>
          <a:xfrm>
            <a:off x="1153648" y="4582686"/>
            <a:ext cx="133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Employee CV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43DAD-AB55-06FC-8559-445506879AF7}"/>
              </a:ext>
            </a:extLst>
          </p:cNvPr>
          <p:cNvSpPr txBox="1"/>
          <p:nvPr/>
        </p:nvSpPr>
        <p:spPr>
          <a:xfrm>
            <a:off x="3156535" y="4738306"/>
            <a:ext cx="184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Initial KPI Generation</a:t>
            </a:r>
          </a:p>
        </p:txBody>
      </p:sp>
      <p:pic>
        <p:nvPicPr>
          <p:cNvPr id="14" name="Picture 13" descr="A red and black sign&#10;&#10;Description automatically generated">
            <a:extLst>
              <a:ext uri="{FF2B5EF4-FFF2-40B4-BE49-F238E27FC236}">
                <a16:creationId xmlns:a16="http://schemas.microsoft.com/office/drawing/2014/main" id="{EBCA9CFB-C0EF-B212-52F1-B8ABA6041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09066" y="1793572"/>
            <a:ext cx="1739490" cy="4638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0D15DAA-2B44-AD0A-4273-04234A2FB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41073" y="1937096"/>
            <a:ext cx="735995" cy="735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77025B-BCEC-ED5F-E243-43C073506E5A}"/>
              </a:ext>
            </a:extLst>
          </p:cNvPr>
          <p:cNvSpPr txBox="1"/>
          <p:nvPr/>
        </p:nvSpPr>
        <p:spPr>
          <a:xfrm>
            <a:off x="9886792" y="3858864"/>
            <a:ext cx="230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 dirty="0"/>
              <a:t>Allocated details of the employee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B21EFE-8E7D-D3D6-759D-20C118B76AEC}"/>
              </a:ext>
            </a:extLst>
          </p:cNvPr>
          <p:cNvSpPr txBox="1"/>
          <p:nvPr/>
        </p:nvSpPr>
        <p:spPr>
          <a:xfrm>
            <a:off x="10208553" y="2305089"/>
            <a:ext cx="146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Update existing  KPI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975889-B00B-B561-617F-73095BD03503}"/>
              </a:ext>
            </a:extLst>
          </p:cNvPr>
          <p:cNvSpPr txBox="1"/>
          <p:nvPr/>
        </p:nvSpPr>
        <p:spPr>
          <a:xfrm>
            <a:off x="7224298" y="1016992"/>
            <a:ext cx="4680520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 dirty="0">
                <a:solidFill>
                  <a:schemeClr val="bg1"/>
                </a:solidFill>
              </a:rPr>
              <a:t>Updating the KPI of  employees according to the experience</a:t>
            </a:r>
          </a:p>
        </p:txBody>
      </p:sp>
      <p:pic>
        <p:nvPicPr>
          <p:cNvPr id="25" name="Picture 24" descr="A red arrow pointing up&#10;&#10;Description automatically generated">
            <a:extLst>
              <a:ext uri="{FF2B5EF4-FFF2-40B4-BE49-F238E27FC236}">
                <a16:creationId xmlns:a16="http://schemas.microsoft.com/office/drawing/2014/main" id="{3D518D4B-9679-17D6-B0EC-8750E28B8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89122" y="5001525"/>
            <a:ext cx="647970" cy="647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5763AD-0674-EFA6-1BF6-9F7EB61649A3}"/>
              </a:ext>
            </a:extLst>
          </p:cNvPr>
          <p:cNvSpPr txBox="1"/>
          <p:nvPr/>
        </p:nvSpPr>
        <p:spPr>
          <a:xfrm>
            <a:off x="7664457" y="4439413"/>
            <a:ext cx="190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 dirty="0"/>
              <a:t>KPI Value as a Percentage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742220-4AA2-A97B-9F59-3DF8170BF4E3}"/>
              </a:ext>
            </a:extLst>
          </p:cNvPr>
          <p:cNvSpPr txBox="1"/>
          <p:nvPr/>
        </p:nvSpPr>
        <p:spPr>
          <a:xfrm>
            <a:off x="1289552" y="5422286"/>
            <a:ext cx="3206479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bg1"/>
                </a:solidFill>
              </a:rPr>
              <a:t>Storing CV details in the Database</a:t>
            </a:r>
          </a:p>
        </p:txBody>
      </p:sp>
      <p:pic>
        <p:nvPicPr>
          <p:cNvPr id="3" name="Picture 2" descr="A person with blonde hair&#10;&#10;Description automatically generated">
            <a:extLst>
              <a:ext uri="{FF2B5EF4-FFF2-40B4-BE49-F238E27FC236}">
                <a16:creationId xmlns:a16="http://schemas.microsoft.com/office/drawing/2014/main" id="{966AA8DF-3B0D-4BD3-0839-9ADC184794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562101" y="195218"/>
            <a:ext cx="890833" cy="890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D7556-559B-D4D2-9100-FEB2782E3750}"/>
              </a:ext>
            </a:extLst>
          </p:cNvPr>
          <p:cNvSpPr txBox="1"/>
          <p:nvPr/>
        </p:nvSpPr>
        <p:spPr>
          <a:xfrm>
            <a:off x="1069799" y="1099673"/>
            <a:ext cx="169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HR Department</a:t>
            </a:r>
          </a:p>
        </p:txBody>
      </p:sp>
      <p:pic>
        <p:nvPicPr>
          <p:cNvPr id="19" name="Picture 18" descr="A computer screen with a gear&#10;&#10;Description automatically generated">
            <a:extLst>
              <a:ext uri="{FF2B5EF4-FFF2-40B4-BE49-F238E27FC236}">
                <a16:creationId xmlns:a16="http://schemas.microsoft.com/office/drawing/2014/main" id="{EC6A26A3-019F-5A42-969C-43A015F7D7F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3714359" y="1374983"/>
            <a:ext cx="1189895" cy="1112856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DCEB772-3A77-AA18-22A3-4756914E6D57}"/>
              </a:ext>
            </a:extLst>
          </p:cNvPr>
          <p:cNvCxnSpPr>
            <a:cxnSpLocks/>
            <a:stCxn id="5" idx="2"/>
            <a:endCxn id="19" idx="1"/>
          </p:cNvCxnSpPr>
          <p:nvPr/>
        </p:nvCxnSpPr>
        <p:spPr>
          <a:xfrm rot="16200000" flipH="1">
            <a:off x="2723252" y="940303"/>
            <a:ext cx="185411" cy="1796804"/>
          </a:xfrm>
          <a:prstGeom prst="bentConnector2">
            <a:avLst/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F6C7AB-D9CF-61CE-2DF6-A6C999BF4C19}"/>
              </a:ext>
            </a:extLst>
          </p:cNvPr>
          <p:cNvSpPr/>
          <p:nvPr/>
        </p:nvSpPr>
        <p:spPr>
          <a:xfrm>
            <a:off x="962166" y="3216404"/>
            <a:ext cx="4020740" cy="3009113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0994C9-3C5C-9E6B-B52C-39A3B95385EF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3286811" y="2193907"/>
            <a:ext cx="728565" cy="1316428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11474D84-D4A4-44AA-9FF5-C99B640A2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90382" y="4902297"/>
            <a:ext cx="735995" cy="735995"/>
          </a:xfrm>
          <a:prstGeom prst="rect">
            <a:avLst/>
          </a:prstGeom>
        </p:spPr>
      </p:pic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F4B9FC21-7465-CB10-632B-D21C744D3C4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5003245" y="4720965"/>
            <a:ext cx="2087137" cy="549330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0776C38-FE8C-7263-9EC9-F3B02D7CD6D4}"/>
              </a:ext>
            </a:extLst>
          </p:cNvPr>
          <p:cNvSpPr/>
          <p:nvPr/>
        </p:nvSpPr>
        <p:spPr>
          <a:xfrm>
            <a:off x="7013924" y="746569"/>
            <a:ext cx="5054298" cy="2552037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sz="800" dirty="0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B6B470F-EDEB-CCC8-7044-B8B2FE2D45BD}"/>
              </a:ext>
            </a:extLst>
          </p:cNvPr>
          <p:cNvCxnSpPr>
            <a:cxnSpLocks/>
            <a:stCxn id="65" idx="2"/>
            <a:endCxn id="49" idx="0"/>
          </p:cNvCxnSpPr>
          <p:nvPr/>
        </p:nvCxnSpPr>
        <p:spPr>
          <a:xfrm rot="5400000">
            <a:off x="7697882" y="3059105"/>
            <a:ext cx="1603691" cy="2082693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81CC5E39-C699-F2E4-C4F4-44ECB7F7DC1D}"/>
              </a:ext>
            </a:extLst>
          </p:cNvPr>
          <p:cNvCxnSpPr>
            <a:cxnSpLocks/>
            <a:stCxn id="17" idx="2"/>
            <a:endCxn id="49" idx="2"/>
          </p:cNvCxnSpPr>
          <p:nvPr/>
        </p:nvCxnSpPr>
        <p:spPr>
          <a:xfrm rot="5400000">
            <a:off x="7201126" y="2930346"/>
            <a:ext cx="2965201" cy="2450691"/>
          </a:xfrm>
          <a:prstGeom prst="bentConnector3">
            <a:avLst>
              <a:gd name="adj1" fmla="val 126513"/>
            </a:avLst>
          </a:prstGeom>
          <a:ln w="85725">
            <a:solidFill>
              <a:srgbClr val="00206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70">
            <a:extLst>
              <a:ext uri="{FF2B5EF4-FFF2-40B4-BE49-F238E27FC236}">
                <a16:creationId xmlns:a16="http://schemas.microsoft.com/office/drawing/2014/main" id="{C71AFECD-4AA6-3B7E-64D9-FF71D437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7605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3E6AC76-6A1B-D0AE-9CAB-52BEF14556E0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/>
              <a:t>Supervisors</a:t>
            </a:r>
            <a:endParaRPr lang="en-LK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BE405AB4-2F4D-06EC-A139-D9BCD271D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109261"/>
              </p:ext>
            </p:extLst>
          </p:nvPr>
        </p:nvGraphicFramePr>
        <p:xfrm>
          <a:off x="458664" y="1556792"/>
          <a:ext cx="11376279" cy="403920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662188">
                  <a:extLst>
                    <a:ext uri="{9D8B030D-6E8A-4147-A177-3AD203B41FA5}">
                      <a16:colId xmlns:a16="http://schemas.microsoft.com/office/drawing/2014/main" val="3645625677"/>
                    </a:ext>
                  </a:extLst>
                </a:gridCol>
                <a:gridCol w="5714091">
                  <a:extLst>
                    <a:ext uri="{9D8B030D-6E8A-4147-A177-3AD203B41FA5}">
                      <a16:colId xmlns:a16="http://schemas.microsoft.com/office/drawing/2014/main" val="2730972285"/>
                    </a:ext>
                  </a:extLst>
                </a:gridCol>
              </a:tblGrid>
              <a:tr h="1009802">
                <a:tc>
                  <a:txBody>
                    <a:bodyPr/>
                    <a:lstStyle/>
                    <a:p>
                      <a:pPr algn="ctr"/>
                      <a:endParaRPr lang="en-LK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sz="320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232952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Ms.Buddima Attanayake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615178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CO-Supervisor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Ms.Narmada Gamage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26445"/>
                  </a:ext>
                </a:extLst>
              </a:tr>
              <a:tr h="1009802">
                <a:tc>
                  <a:txBody>
                    <a:bodyPr/>
                    <a:lstStyle/>
                    <a:p>
                      <a:pPr algn="ctr"/>
                      <a:r>
                        <a:rPr lang="en-LK" sz="3200" dirty="0"/>
                        <a:t>External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LK" sz="3200" dirty="0"/>
                        <a:t>Mr.Darshana Senevirathne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0429"/>
                  </a:ext>
                </a:extLst>
              </a:tr>
            </a:tbl>
          </a:graphicData>
        </a:graphic>
      </p:graphicFrame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9E3711A9-44D5-BEAB-DAB8-AF756807D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Technologies</a:t>
            </a:r>
            <a:endParaRPr lang="en-LK" b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281334" y="2558207"/>
            <a:ext cx="3602894" cy="341067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Python V 3.10</a:t>
            </a:r>
          </a:p>
          <a:p>
            <a:r>
              <a:rPr lang="en-LK" dirty="0"/>
              <a:t>React Js</a:t>
            </a:r>
          </a:p>
          <a:p>
            <a:r>
              <a:rPr lang="en-LK" dirty="0"/>
              <a:t>Node Js</a:t>
            </a:r>
          </a:p>
          <a:p>
            <a:r>
              <a:rPr lang="en-LK" dirty="0"/>
              <a:t>MYSQL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6257983" y="3893968"/>
            <a:ext cx="5579364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Techniques &amp; Algorithms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Natural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Multi Nominal NB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519370A4-B143-BCCC-6683-57713DD62A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5874" y="4793764"/>
            <a:ext cx="950463" cy="1008112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248E3E3-FA1D-962A-4F8A-8EBAF6FE2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A59949-6A84-744B-A52D-2836F41CCD96}"/>
              </a:ext>
            </a:extLst>
          </p:cNvPr>
          <p:cNvSpPr txBox="1">
            <a:spLocks/>
          </p:cNvSpPr>
          <p:nvPr/>
        </p:nvSpPr>
        <p:spPr>
          <a:xfrm>
            <a:off x="6261222" y="1096962"/>
            <a:ext cx="5579364" cy="253907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Tools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VS Code</a:t>
            </a:r>
          </a:p>
        </p:txBody>
      </p:sp>
      <p:pic>
        <p:nvPicPr>
          <p:cNvPr id="7" name="Picture 6" descr="A yellow circle logo&#10;&#10;Description automatically generated">
            <a:extLst>
              <a:ext uri="{FF2B5EF4-FFF2-40B4-BE49-F238E27FC236}">
                <a16:creationId xmlns:a16="http://schemas.microsoft.com/office/drawing/2014/main" id="{4C5EF9BF-4559-0A8B-0479-ADF64CC6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32143" y="1507190"/>
            <a:ext cx="1877924" cy="1877924"/>
          </a:xfrm>
          <a:prstGeom prst="rect">
            <a:avLst/>
          </a:prstGeom>
        </p:spPr>
      </p:pic>
      <p:pic>
        <p:nvPicPr>
          <p:cNvPr id="12" name="Picture 11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B12BD75-DB6B-3752-342B-994E7A3BA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53944" y="2368159"/>
            <a:ext cx="2461682" cy="12308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9A69FF-7C85-05B8-F410-62E84598F566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34957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LK" b="1" dirty="0"/>
              <a:t>Main Data Source : MAGA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sz="3000" b="1" dirty="0"/>
              <a:t>KPI definning criteria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en-LK" sz="3000" b="1" dirty="0"/>
              <a:t>Performance – 60%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en-LK" sz="3000" b="1" dirty="0"/>
              <a:t>Competencies (Knowledge,Skills) -20%</a:t>
            </a:r>
          </a:p>
          <a:p>
            <a:pPr marL="2743200" lvl="6" indent="0">
              <a:lnSpc>
                <a:spcPct val="150000"/>
              </a:lnSpc>
              <a:buNone/>
            </a:pPr>
            <a:r>
              <a:rPr lang="en-LK" sz="3000" b="1" dirty="0"/>
              <a:t>Additional Criteria (Seniority and years of service) -20%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LK" sz="3000" b="1" dirty="0"/>
              <a:t>Employee CV details of each employee category</a:t>
            </a:r>
          </a:p>
          <a:p>
            <a:pPr marL="0" indent="0">
              <a:buNone/>
            </a:pP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8A25F-E1FF-A6B2-E16B-333F0B2832D9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D4131F-E0FF-0D8E-1CCA-5ADC8E09C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43" y="155679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ACE2-A769-93FC-DB4B-A35F9441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7" y="2060848"/>
            <a:ext cx="8280920" cy="5676700"/>
          </a:xfrm>
        </p:spPr>
        <p:txBody>
          <a:bodyPr/>
          <a:lstStyle/>
          <a:p>
            <a:r>
              <a:rPr lang="en-LK" dirty="0"/>
              <a:t>Data gathering to create a datset.</a:t>
            </a:r>
          </a:p>
          <a:p>
            <a:r>
              <a:rPr lang="en-LK" dirty="0"/>
              <a:t>Cleaning the collected data set.</a:t>
            </a:r>
          </a:p>
          <a:p>
            <a:r>
              <a:rPr lang="en-LK" dirty="0"/>
              <a:t>Trained a dataset to generate the KPI values according to the performances and experiences.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DCC74C-FD26-D89E-1D77-46E9B28DC0B2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5A06F-BE09-5FFF-36B6-0AFF0FC0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08" y="1734046"/>
            <a:ext cx="3683620" cy="40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672" y="1700808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8F70DA-31F6-6B36-0F39-27BAF9F90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034"/>
          <a:stretch/>
        </p:blipFill>
        <p:spPr>
          <a:xfrm>
            <a:off x="7248128" y="3429000"/>
            <a:ext cx="4816859" cy="306611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691821-373D-4106-52E2-83E2FE647878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5D5AC-D2D0-B2D3-EC46-E0404B30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" y="188640"/>
            <a:ext cx="5472799" cy="2756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2AAB3-6E51-A6E1-55A7-640E74AA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180297"/>
            <a:ext cx="6851606" cy="31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5390-5351-62C7-E60C-C5CA9924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784" y="260648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Project</a:t>
            </a:r>
            <a:br>
              <a:rPr lang="en-GB" b="1" dirty="0"/>
            </a:br>
            <a:r>
              <a:rPr lang="en-GB" b="1" dirty="0"/>
              <a:t> Evidence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DB328-B2FF-A0DE-9BE1-1C1BE8B5D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6"/>
            <a:ext cx="7271369" cy="367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027EA-3FA7-EA74-83D5-58D9D2A1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8016"/>
            <a:ext cx="6779075" cy="3178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365D0-D022-B0D8-A012-D27EDB3D1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0" y="1883164"/>
            <a:ext cx="6081519" cy="31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3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0170-5BF8-6FE7-D776-4D67F7EF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Future Progress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695C13-41EF-DF57-E2A8-28856BB3EDA5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IT21276750</a:t>
            </a:r>
            <a:r>
              <a:rPr lang="en-US" dirty="0">
                <a:solidFill>
                  <a:schemeClr val="tx1"/>
                </a:solidFill>
              </a:rPr>
              <a:t> |   </a:t>
            </a:r>
            <a:r>
              <a:rPr lang="en-US" dirty="0" err="1">
                <a:solidFill>
                  <a:schemeClr val="tx1"/>
                </a:solidFill>
              </a:rPr>
              <a:t>Isuranga</a:t>
            </a:r>
            <a:r>
              <a:rPr lang="en-US" dirty="0">
                <a:solidFill>
                  <a:schemeClr val="tx1"/>
                </a:solidFill>
              </a:rPr>
              <a:t> K.M.S |   24-25J-018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DB9BE1-2847-3EA2-B1DB-A9104B5BA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992971"/>
            <a:ext cx="8280920" cy="5676700"/>
          </a:xfrm>
        </p:spPr>
        <p:txBody>
          <a:bodyPr/>
          <a:lstStyle/>
          <a:p>
            <a:r>
              <a:rPr lang="en-LK" dirty="0"/>
              <a:t>Frontend Implementation.</a:t>
            </a:r>
          </a:p>
          <a:p>
            <a:r>
              <a:rPr lang="en-LK" dirty="0"/>
              <a:t>Increase data records to improve accuracy.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2D762D-B8EE-150C-DFB6-02498CCB8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92144" y="3209306"/>
            <a:ext cx="4761879" cy="32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B93E-23ED-1BBC-6849-3B4B7D4D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85120" y="288430"/>
            <a:ext cx="11684000" cy="792162"/>
          </a:xfrm>
        </p:spPr>
        <p:txBody>
          <a:bodyPr/>
          <a:lstStyle/>
          <a:p>
            <a:r>
              <a:rPr lang="en-LK" b="1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E976D-142E-DEC7-C66A-4177610BCFF8}"/>
              </a:ext>
            </a:extLst>
          </p:cNvPr>
          <p:cNvSpPr txBox="1"/>
          <p:nvPr/>
        </p:nvSpPr>
        <p:spPr>
          <a:xfrm>
            <a:off x="263352" y="1484784"/>
            <a:ext cx="11263808" cy="4320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[1] A. Anand, "Ijiraset," [Online]. Available: https://www.ijraset.com/research-paper/cv-analysis-using-machine-learning. [Accessed 25 07 2024].</a:t>
            </a:r>
          </a:p>
          <a:p>
            <a:endParaRPr lang="en-GB"/>
          </a:p>
          <a:p>
            <a:r>
              <a:rPr lang="en-GB"/>
              <a:t>[2] V. Jagwani, "Arvix," [Online]. Available: https://arxiv.org/pdf/2307.15752. [Accessed 25 07 2024].</a:t>
            </a:r>
          </a:p>
          <a:p>
            <a:endParaRPr lang="en-GB"/>
          </a:p>
          <a:p>
            <a:r>
              <a:rPr lang="en-GB"/>
              <a:t>[3] H. A. Purba, "Research Gate," [Online]. Available: https://www.researchgate.net/publication/344493860_KEY_PERFORMANCE_INDICATORS_A_SYSTEMATIC_LITERATURE_REVIEW. [Accessed 26 07 2024].</a:t>
            </a:r>
          </a:p>
          <a:p>
            <a:endParaRPr lang="en-GB"/>
          </a:p>
          <a:p>
            <a:r>
              <a:rPr lang="en-GB"/>
              <a:t>[4] L. Pinilla, "MDPI," [Online]. Available: https://www.mdpi.com/2071-1050/12/15/5977. [Accessed 27 07 2024].</a:t>
            </a:r>
          </a:p>
          <a:p>
            <a:endParaRPr lang="en-GB"/>
          </a:p>
          <a:p>
            <a:r>
              <a:rPr lang="en-GB"/>
              <a:t>[5] MAGA, "MAGA," [Online]. Available: https://www.maga.lk/. [Accessed 24 07 2024].</a:t>
            </a:r>
          </a:p>
          <a:p>
            <a:endParaRPr lang="en-GB"/>
          </a:p>
          <a:p>
            <a:endParaRPr lang="en-L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47C15-7739-0560-72E1-D9E1F53C86C0}"/>
              </a:ext>
            </a:extLst>
          </p:cNvPr>
          <p:cNvSpPr/>
          <p:nvPr/>
        </p:nvSpPr>
        <p:spPr>
          <a:xfrm>
            <a:off x="2738621" y="644825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IT21276750</a:t>
            </a:r>
            <a:r>
              <a:rPr lang="en-US">
                <a:solidFill>
                  <a:schemeClr val="tx1"/>
                </a:solidFill>
              </a:rPr>
              <a:t> |   Isuranga K.M.S |   24-25J-018</a:t>
            </a:r>
          </a:p>
        </p:txBody>
      </p: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DACD4844-340D-48FF-0F0D-847D79D55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229" y="4736174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11" y="162208"/>
            <a:ext cx="10363200" cy="1362075"/>
          </a:xfrm>
        </p:spPr>
        <p:txBody>
          <a:bodyPr/>
          <a:lstStyle/>
          <a:p>
            <a:r>
              <a:rPr lang="en-US"/>
              <a:t>IT21069840|Devashika R.P.P.A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5980" y="660186"/>
            <a:ext cx="6645084" cy="864097"/>
          </a:xfrm>
        </p:spPr>
        <p:txBody>
          <a:bodyPr>
            <a:normAutofit/>
          </a:bodyPr>
          <a:lstStyle/>
          <a:p>
            <a:pPr algn="ctr"/>
            <a:r>
              <a:rPr lang="en-US"/>
              <a:t>BSc(Hons)in Information Technology specialized in Information Systems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71DA6-86E5-F566-F0E8-D5B6CA58989D}"/>
              </a:ext>
            </a:extLst>
          </p:cNvPr>
          <p:cNvSpPr txBox="1"/>
          <p:nvPr/>
        </p:nvSpPr>
        <p:spPr>
          <a:xfrm>
            <a:off x="839416" y="3284984"/>
            <a:ext cx="9865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Employee Allocation and Optimization.</a:t>
            </a:r>
          </a:p>
          <a:p>
            <a:pPr algn="ctr"/>
            <a:endParaRPr lang="en-LK" dirty="0"/>
          </a:p>
        </p:txBody>
      </p:sp>
      <p:pic>
        <p:nvPicPr>
          <p:cNvPr id="7" name="Picture 6" descr="A person standing in front of a desk&#10;&#10;Description automatically generated">
            <a:extLst>
              <a:ext uri="{FF2B5EF4-FFF2-40B4-BE49-F238E27FC236}">
                <a16:creationId xmlns:a16="http://schemas.microsoft.com/office/drawing/2014/main" id="{22D2F4A5-B123-8925-9114-604288ED62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4" t="11883" r="31845" b="52100"/>
          <a:stretch/>
        </p:blipFill>
        <p:spPr>
          <a:xfrm>
            <a:off x="9912424" y="79987"/>
            <a:ext cx="2207568" cy="24849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A2732499-D12B-7B81-ABC7-69E9334D33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5C48-B775-48FA-D955-62332E4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E549-250F-5EEA-7649-A385005F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2420888"/>
            <a:ext cx="6871320" cy="5181600"/>
          </a:xfrm>
        </p:spPr>
        <p:txBody>
          <a:bodyPr/>
          <a:lstStyle/>
          <a:p>
            <a:pPr marL="0" indent="0" algn="just">
              <a:buNone/>
            </a:pPr>
            <a:r>
              <a:rPr lang="en-GB" b="1" dirty="0"/>
              <a:t>“How can employee allocation by project managers, which is often based on experience, be improved to reduce inefficiencies and address employee management issues? "</a:t>
            </a:r>
            <a:endParaRPr lang="en-LK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0570C-A337-01C0-374B-7E6DFE95DD1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5" name="Picture 4" descr="A cartoon character leaning on a magnifying glass&#10;&#10;Description automatically generated">
            <a:extLst>
              <a:ext uri="{FF2B5EF4-FFF2-40B4-BE49-F238E27FC236}">
                <a16:creationId xmlns:a16="http://schemas.microsoft.com/office/drawing/2014/main" id="{62368022-B598-A8F5-3336-2BFDA755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7248128" y="1794929"/>
            <a:ext cx="4943872" cy="3746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19044E5-53F1-EEAE-C4F1-3096EEF4F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F287C-A5FA-5D93-694F-C2E9D5E8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DFD7B-71F2-BE91-919D-6E41BBF26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44" name="Google Shape;1081;p36">
            <a:extLst>
              <a:ext uri="{FF2B5EF4-FFF2-40B4-BE49-F238E27FC236}">
                <a16:creationId xmlns:a16="http://schemas.microsoft.com/office/drawing/2014/main" id="{1A105597-5E02-88DE-3660-F27687B3DF3C}"/>
              </a:ext>
            </a:extLst>
          </p:cNvPr>
          <p:cNvSpPr/>
          <p:nvPr/>
        </p:nvSpPr>
        <p:spPr>
          <a:xfrm>
            <a:off x="-1320824" y="295427"/>
            <a:ext cx="6192688" cy="5956818"/>
          </a:xfrm>
          <a:custGeom>
            <a:avLst/>
            <a:gdLst/>
            <a:ahLst/>
            <a:cxnLst/>
            <a:rect l="l" t="t" r="r" b="b"/>
            <a:pathLst>
              <a:path w="6355080" h="6355080" extrusionOk="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242424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1085;p36">
            <a:extLst>
              <a:ext uri="{FF2B5EF4-FFF2-40B4-BE49-F238E27FC236}">
                <a16:creationId xmlns:a16="http://schemas.microsoft.com/office/drawing/2014/main" id="{13791500-9BE8-7F8E-D129-B996517483EB}"/>
              </a:ext>
            </a:extLst>
          </p:cNvPr>
          <p:cNvSpPr txBox="1"/>
          <p:nvPr/>
        </p:nvSpPr>
        <p:spPr>
          <a:xfrm>
            <a:off x="137930" y="620688"/>
            <a:ext cx="5021966" cy="147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66777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40000"/>
              </a:lnSpc>
            </a:pPr>
            <a:r>
              <a:rPr lang="en-US" sz="343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Specific Objective</a:t>
            </a:r>
            <a:endParaRPr/>
          </a:p>
        </p:txBody>
      </p:sp>
      <p:sp>
        <p:nvSpPr>
          <p:cNvPr id="46" name="Google Shape;1086;p36">
            <a:extLst>
              <a:ext uri="{FF2B5EF4-FFF2-40B4-BE49-F238E27FC236}">
                <a16:creationId xmlns:a16="http://schemas.microsoft.com/office/drawing/2014/main" id="{B432C03C-232D-EE72-2004-81A6DB9A25D6}"/>
              </a:ext>
            </a:extLst>
          </p:cNvPr>
          <p:cNvSpPr txBox="1"/>
          <p:nvPr/>
        </p:nvSpPr>
        <p:spPr>
          <a:xfrm>
            <a:off x="4850" y="2120236"/>
            <a:ext cx="443496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/>
              <a:t>“Develop a systematic approach for allocating employees to categorized construction projects using Key Performance Indicators (KPIs) to improve project efficiency and outcomes.”</a:t>
            </a:r>
          </a:p>
        </p:txBody>
      </p:sp>
      <p:grpSp>
        <p:nvGrpSpPr>
          <p:cNvPr id="47" name="Google Shape;426;p12">
            <a:extLst>
              <a:ext uri="{FF2B5EF4-FFF2-40B4-BE49-F238E27FC236}">
                <a16:creationId xmlns:a16="http://schemas.microsoft.com/office/drawing/2014/main" id="{41B05E88-2770-25C0-4036-9090639BBC0A}"/>
              </a:ext>
            </a:extLst>
          </p:cNvPr>
          <p:cNvGrpSpPr/>
          <p:nvPr/>
        </p:nvGrpSpPr>
        <p:grpSpPr>
          <a:xfrm rot="-5400000">
            <a:off x="8041418" y="-2593792"/>
            <a:ext cx="1485085" cy="6816083"/>
            <a:chOff x="0" y="0"/>
            <a:chExt cx="3304540" cy="23737604"/>
          </a:xfrm>
        </p:grpSpPr>
        <p:sp>
          <p:nvSpPr>
            <p:cNvPr id="48" name="Google Shape;427;p12">
              <a:extLst>
                <a:ext uri="{FF2B5EF4-FFF2-40B4-BE49-F238E27FC236}">
                  <a16:creationId xmlns:a16="http://schemas.microsoft.com/office/drawing/2014/main" id="{17A4D3AA-94A6-A182-2BFA-9AAA3BCE8711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Google Shape;428;p12">
              <a:extLst>
                <a:ext uri="{FF2B5EF4-FFF2-40B4-BE49-F238E27FC236}">
                  <a16:creationId xmlns:a16="http://schemas.microsoft.com/office/drawing/2014/main" id="{38B64620-A5A7-2D77-A751-13073592461E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Google Shape;429;p12">
            <a:extLst>
              <a:ext uri="{FF2B5EF4-FFF2-40B4-BE49-F238E27FC236}">
                <a16:creationId xmlns:a16="http://schemas.microsoft.com/office/drawing/2014/main" id="{BE331E44-876D-743E-CC8C-F1DB17F52F0B}"/>
              </a:ext>
            </a:extLst>
          </p:cNvPr>
          <p:cNvSpPr txBox="1"/>
          <p:nvPr/>
        </p:nvSpPr>
        <p:spPr>
          <a:xfrm>
            <a:off x="5879976" y="227263"/>
            <a:ext cx="6924022" cy="118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Gather outcomes of component 1 and 2 </a:t>
            </a:r>
          </a:p>
          <a:p>
            <a:pPr lvl="0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such as project categorization result and generated KPI.</a:t>
            </a:r>
            <a:endParaRPr lang="en-LK" sz="2400" b="1" kern="100">
              <a:solidFill>
                <a:schemeClr val="bg1"/>
              </a:solidFill>
              <a:ea typeface="Aptos" panose="020B0004020202020204" pitchFamily="34" charset="0"/>
              <a:cs typeface="Iskoola Pota" panose="020B0502040204020203" pitchFamily="34" charset="77"/>
            </a:endParaRPr>
          </a:p>
        </p:txBody>
      </p:sp>
      <p:grpSp>
        <p:nvGrpSpPr>
          <p:cNvPr id="55" name="Google Shape;426;p12">
            <a:extLst>
              <a:ext uri="{FF2B5EF4-FFF2-40B4-BE49-F238E27FC236}">
                <a16:creationId xmlns:a16="http://schemas.microsoft.com/office/drawing/2014/main" id="{C2A6D034-E2C6-35F6-D043-FB889A020F4C}"/>
              </a:ext>
            </a:extLst>
          </p:cNvPr>
          <p:cNvGrpSpPr/>
          <p:nvPr/>
        </p:nvGrpSpPr>
        <p:grpSpPr>
          <a:xfrm rot="-5400000">
            <a:off x="8041418" y="-1036699"/>
            <a:ext cx="1485085" cy="6816083"/>
            <a:chOff x="0" y="0"/>
            <a:chExt cx="3304540" cy="23737604"/>
          </a:xfrm>
        </p:grpSpPr>
        <p:sp>
          <p:nvSpPr>
            <p:cNvPr id="56" name="Google Shape;427;p12">
              <a:extLst>
                <a:ext uri="{FF2B5EF4-FFF2-40B4-BE49-F238E27FC236}">
                  <a16:creationId xmlns:a16="http://schemas.microsoft.com/office/drawing/2014/main" id="{D02C407C-6875-82A6-E512-5197E613FDC7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Google Shape;428;p12">
              <a:extLst>
                <a:ext uri="{FF2B5EF4-FFF2-40B4-BE49-F238E27FC236}">
                  <a16:creationId xmlns:a16="http://schemas.microsoft.com/office/drawing/2014/main" id="{A378109E-34B8-2D0A-BB32-30507CC679A2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Google Shape;429;p12">
            <a:extLst>
              <a:ext uri="{FF2B5EF4-FFF2-40B4-BE49-F238E27FC236}">
                <a16:creationId xmlns:a16="http://schemas.microsoft.com/office/drawing/2014/main" id="{9929560F-9CCF-9C2C-B961-4E1FA0265161}"/>
              </a:ext>
            </a:extLst>
          </p:cNvPr>
          <p:cNvSpPr txBox="1"/>
          <p:nvPr/>
        </p:nvSpPr>
        <p:spPr>
          <a:xfrm>
            <a:off x="5879976" y="1918579"/>
            <a:ext cx="6924022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Develop a model for matching employees to </a:t>
            </a:r>
          </a:p>
          <a:p>
            <a:pPr lvl="0" algn="just">
              <a:lnSpc>
                <a:spcPct val="107000"/>
              </a:lnSpc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projects using the identified KPIs.</a:t>
            </a:r>
            <a:endParaRPr lang="en-LK" sz="2400" b="1" kern="100">
              <a:solidFill>
                <a:schemeClr val="bg1"/>
              </a:solidFill>
              <a:ea typeface="Aptos" panose="020B0004020202020204" pitchFamily="34" charset="0"/>
              <a:cs typeface="Iskoola Pota" panose="020B0502040204020203" pitchFamily="34" charset="77"/>
            </a:endParaRPr>
          </a:p>
        </p:txBody>
      </p:sp>
      <p:grpSp>
        <p:nvGrpSpPr>
          <p:cNvPr id="59" name="Google Shape;426;p12">
            <a:extLst>
              <a:ext uri="{FF2B5EF4-FFF2-40B4-BE49-F238E27FC236}">
                <a16:creationId xmlns:a16="http://schemas.microsoft.com/office/drawing/2014/main" id="{040F6B3D-2677-6307-8429-9B725889EFCB}"/>
              </a:ext>
            </a:extLst>
          </p:cNvPr>
          <p:cNvGrpSpPr/>
          <p:nvPr/>
        </p:nvGrpSpPr>
        <p:grpSpPr>
          <a:xfrm rot="-5400000">
            <a:off x="8041420" y="547481"/>
            <a:ext cx="1485085" cy="6816083"/>
            <a:chOff x="0" y="0"/>
            <a:chExt cx="3304540" cy="23737604"/>
          </a:xfrm>
        </p:grpSpPr>
        <p:sp>
          <p:nvSpPr>
            <p:cNvPr id="60" name="Google Shape;427;p12">
              <a:extLst>
                <a:ext uri="{FF2B5EF4-FFF2-40B4-BE49-F238E27FC236}">
                  <a16:creationId xmlns:a16="http://schemas.microsoft.com/office/drawing/2014/main" id="{A55DCD28-9B83-B3C3-B3FD-677FF2940BF9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Google Shape;428;p12">
              <a:extLst>
                <a:ext uri="{FF2B5EF4-FFF2-40B4-BE49-F238E27FC236}">
                  <a16:creationId xmlns:a16="http://schemas.microsoft.com/office/drawing/2014/main" id="{6053F2C4-7D23-62BC-43C5-EB2549425C7F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C011622-05C5-A71C-3DD2-EE2716425678}"/>
              </a:ext>
            </a:extLst>
          </p:cNvPr>
          <p:cNvSpPr txBox="1"/>
          <p:nvPr/>
        </p:nvSpPr>
        <p:spPr>
          <a:xfrm>
            <a:off x="5783334" y="3645028"/>
            <a:ext cx="7117306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Optimize the outcome of this component</a:t>
            </a:r>
          </a:p>
        </p:txBody>
      </p:sp>
      <p:grpSp>
        <p:nvGrpSpPr>
          <p:cNvPr id="64" name="Google Shape;426;p12">
            <a:extLst>
              <a:ext uri="{FF2B5EF4-FFF2-40B4-BE49-F238E27FC236}">
                <a16:creationId xmlns:a16="http://schemas.microsoft.com/office/drawing/2014/main" id="{FD0D5CFA-651C-34E0-D855-73B7D5F2C3E2}"/>
              </a:ext>
            </a:extLst>
          </p:cNvPr>
          <p:cNvGrpSpPr/>
          <p:nvPr/>
        </p:nvGrpSpPr>
        <p:grpSpPr>
          <a:xfrm rot="-5400000">
            <a:off x="8041420" y="2158739"/>
            <a:ext cx="1485085" cy="6816083"/>
            <a:chOff x="0" y="0"/>
            <a:chExt cx="3304540" cy="23737604"/>
          </a:xfrm>
        </p:grpSpPr>
        <p:sp>
          <p:nvSpPr>
            <p:cNvPr id="65" name="Google Shape;427;p12">
              <a:extLst>
                <a:ext uri="{FF2B5EF4-FFF2-40B4-BE49-F238E27FC236}">
                  <a16:creationId xmlns:a16="http://schemas.microsoft.com/office/drawing/2014/main" id="{C837CC7A-35CD-1DE7-6EDA-256663E52B71}"/>
                </a:ext>
              </a:extLst>
            </p:cNvPr>
            <p:cNvSpPr/>
            <p:nvPr/>
          </p:nvSpPr>
          <p:spPr>
            <a:xfrm>
              <a:off x="127000" y="127000"/>
              <a:ext cx="3051810" cy="23420104"/>
            </a:xfrm>
            <a:custGeom>
              <a:avLst/>
              <a:gdLst/>
              <a:ahLst/>
              <a:cxnLst/>
              <a:rect l="l" t="t" r="r" b="b"/>
              <a:pathLst>
                <a:path w="3051810" h="23420105" extrusionOk="0">
                  <a:moveTo>
                    <a:pt x="3051810" y="0"/>
                  </a:moveTo>
                  <a:lnTo>
                    <a:pt x="3051810" y="23420105"/>
                  </a:lnTo>
                  <a:lnTo>
                    <a:pt x="1526540" y="22788914"/>
                  </a:lnTo>
                  <a:lnTo>
                    <a:pt x="0" y="23420105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Google Shape;428;p12">
              <a:extLst>
                <a:ext uri="{FF2B5EF4-FFF2-40B4-BE49-F238E27FC236}">
                  <a16:creationId xmlns:a16="http://schemas.microsoft.com/office/drawing/2014/main" id="{9073F97C-29DE-E8A1-7681-A58DC8DD703E}"/>
                </a:ext>
              </a:extLst>
            </p:cNvPr>
            <p:cNvSpPr/>
            <p:nvPr/>
          </p:nvSpPr>
          <p:spPr>
            <a:xfrm>
              <a:off x="0" y="0"/>
              <a:ext cx="3304540" cy="23737604"/>
            </a:xfrm>
            <a:custGeom>
              <a:avLst/>
              <a:gdLst/>
              <a:ahLst/>
              <a:cxnLst/>
              <a:rect l="l" t="t" r="r" b="b"/>
              <a:pathLst>
                <a:path w="3304540" h="23737605" extrusionOk="0">
                  <a:moveTo>
                    <a:pt x="0" y="0"/>
                  </a:moveTo>
                  <a:lnTo>
                    <a:pt x="0" y="23737605"/>
                  </a:lnTo>
                  <a:lnTo>
                    <a:pt x="1652270" y="23054345"/>
                  </a:lnTo>
                  <a:lnTo>
                    <a:pt x="3304540" y="23737605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2394158"/>
                  </a:moveTo>
                  <a:lnTo>
                    <a:pt x="3178810" y="23547105"/>
                  </a:lnTo>
                  <a:lnTo>
                    <a:pt x="1653540" y="22915916"/>
                  </a:lnTo>
                  <a:lnTo>
                    <a:pt x="127000" y="23547105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2394158"/>
                  </a:lnTo>
                  <a:lnTo>
                    <a:pt x="3178810" y="23941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CC19455-0BDE-9588-0810-8C68ADDDE11C}"/>
              </a:ext>
            </a:extLst>
          </p:cNvPr>
          <p:cNvSpPr txBox="1"/>
          <p:nvPr/>
        </p:nvSpPr>
        <p:spPr>
          <a:xfrm>
            <a:off x="5783334" y="5092363"/>
            <a:ext cx="7117306" cy="956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Validate the model with historical data and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>
                <a:solidFill>
                  <a:schemeClr val="bg1"/>
                </a:solidFill>
                <a:ea typeface="Aptos" panose="020B0004020202020204" pitchFamily="34" charset="0"/>
                <a:cs typeface="Iskoola Pota" panose="020B0502040204020203" pitchFamily="34" charset="77"/>
              </a:rPr>
              <a:t>real-world scenarios.</a:t>
            </a:r>
            <a:endParaRPr lang="en-LK" sz="2400" b="1" kern="100">
              <a:solidFill>
                <a:schemeClr val="bg1"/>
              </a:solidFill>
              <a:ea typeface="Aptos" panose="020B0004020202020204" pitchFamily="34" charset="0"/>
              <a:cs typeface="Iskoola Pota" panose="020B0502040204020203" pitchFamily="34" charset="77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62DFE74-04A7-691C-5CAF-E58E71DE6F4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382027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1CF9-ECCD-7A45-1557-E9EB7FC0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7345" y="84741"/>
            <a:ext cx="11684000" cy="792162"/>
          </a:xfrm>
        </p:spPr>
        <p:txBody>
          <a:bodyPr/>
          <a:lstStyle/>
          <a:p>
            <a:r>
              <a:rPr lang="en-LK" b="1" dirty="0"/>
              <a:t>Evidences</a:t>
            </a:r>
          </a:p>
        </p:txBody>
      </p:sp>
      <p:pic>
        <p:nvPicPr>
          <p:cNvPr id="13" name="Picture 12" descr="A blue truck next to a building&#10;&#10;Description automatically generated">
            <a:extLst>
              <a:ext uri="{FF2B5EF4-FFF2-40B4-BE49-F238E27FC236}">
                <a16:creationId xmlns:a16="http://schemas.microsoft.com/office/drawing/2014/main" id="{AA5F2455-0374-07DD-5E26-E1B4D1936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1" y="1305400"/>
            <a:ext cx="3075806" cy="4101075"/>
          </a:xfrm>
          <a:prstGeom prst="rect">
            <a:avLst/>
          </a:prstGeom>
        </p:spPr>
      </p:pic>
      <p:pic>
        <p:nvPicPr>
          <p:cNvPr id="15" name="Picture 14" descr="A white paper with black text on it&#10;&#10;Description automatically generated">
            <a:extLst>
              <a:ext uri="{FF2B5EF4-FFF2-40B4-BE49-F238E27FC236}">
                <a16:creationId xmlns:a16="http://schemas.microsoft.com/office/drawing/2014/main" id="{74EA8F64-3DE0-6C12-9A9E-5B16EF1B35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60" y="62789"/>
            <a:ext cx="4932040" cy="3699030"/>
          </a:xfrm>
          <a:prstGeom prst="rect">
            <a:avLst/>
          </a:prstGeom>
        </p:spPr>
      </p:pic>
      <p:pic>
        <p:nvPicPr>
          <p:cNvPr id="17" name="Picture 1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CC056E6-7C31-BB02-386C-9C571D6BDB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62" y="927702"/>
            <a:ext cx="3695104" cy="2771328"/>
          </a:xfrm>
          <a:prstGeom prst="rect">
            <a:avLst/>
          </a:prstGeom>
        </p:spPr>
      </p:pic>
      <p:pic>
        <p:nvPicPr>
          <p:cNvPr id="19" name="Picture 18" descr="A group of people sitting at a table in a room&#10;&#10;Description automatically generated">
            <a:extLst>
              <a:ext uri="{FF2B5EF4-FFF2-40B4-BE49-F238E27FC236}">
                <a16:creationId xmlns:a16="http://schemas.microsoft.com/office/drawing/2014/main" id="{F115F1C4-D448-F7B3-0C5A-906A49AA96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02" y="3817637"/>
            <a:ext cx="3451920" cy="2588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BC0AFF-0B07-6419-BBF9-AFE5B5656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798" y="3886223"/>
            <a:ext cx="4986866" cy="2927153"/>
          </a:xfrm>
          <a:prstGeom prst="rect">
            <a:avLst/>
          </a:prstGeom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417290AE-39F9-AECD-B25A-62E871ED92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" y="160812"/>
            <a:ext cx="928542" cy="7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9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7494" y="66974"/>
            <a:ext cx="13835901" cy="907849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4450283" y="22394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6137555" y="225799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752184" y="2262007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9480376" y="2262007"/>
            <a:ext cx="138721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817173" y="2216371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97558" y="223823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4367808" y="1177781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855640" y="1422212"/>
            <a:ext cx="1322892" cy="63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Web Application</a:t>
            </a:r>
            <a:endParaRPr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9408368" y="1109691"/>
            <a:ext cx="1470331" cy="9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Employee allocation and </a:t>
            </a:r>
            <a:r>
              <a:rPr lang="en-US" sz="1400" b="1" dirty="0">
                <a:latin typeface="Open Sans"/>
                <a:ea typeface="Open Sans"/>
                <a:cs typeface="Open Sans"/>
                <a:sym typeface="Open Sans"/>
              </a:rPr>
              <a:t>optimization</a:t>
            </a:r>
            <a:endParaRPr lang="en-US" sz="1400"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740632" y="2294687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6096000" y="1147694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KPI-based manpower allocation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7722012" y="1124744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Employee requirement prediction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4439816" y="284833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6129541" y="282733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7752184" y="283848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9480376" y="2847477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Google Shape;334;p10">
            <a:extLst>
              <a:ext uri="{FF2B5EF4-FFF2-40B4-BE49-F238E27FC236}">
                <a16:creationId xmlns:a16="http://schemas.microsoft.com/office/drawing/2014/main" id="{286EED17-8B65-2E6F-6B5D-541639F7B1E5}"/>
              </a:ext>
            </a:extLst>
          </p:cNvPr>
          <p:cNvSpPr/>
          <p:nvPr/>
        </p:nvSpPr>
        <p:spPr>
          <a:xfrm>
            <a:off x="2817173" y="2813751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120605" y="282733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487292" y="2909522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Primavera P6</a:t>
            </a:r>
            <a:endParaRPr lang="en-US" dirty="0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4439816" y="342795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6135075" y="342795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7755424" y="344019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9480376" y="3448100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Google Shape;334;p10">
            <a:extLst>
              <a:ext uri="{FF2B5EF4-FFF2-40B4-BE49-F238E27FC236}">
                <a16:creationId xmlns:a16="http://schemas.microsoft.com/office/drawing/2014/main" id="{15BFC50E-E507-116D-A47D-5994607AF694}"/>
              </a:ext>
            </a:extLst>
          </p:cNvPr>
          <p:cNvSpPr/>
          <p:nvPr/>
        </p:nvSpPr>
        <p:spPr>
          <a:xfrm>
            <a:off x="2817173" y="3414374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120605" y="3427954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727768" y="34926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BuildTrend</a:t>
            </a:r>
            <a:endParaRPr dirty="0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4439816" y="403614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6133806" y="403614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7752184" y="4045483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9480376" y="405629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334;p10">
            <a:extLst>
              <a:ext uri="{FF2B5EF4-FFF2-40B4-BE49-F238E27FC236}">
                <a16:creationId xmlns:a16="http://schemas.microsoft.com/office/drawing/2014/main" id="{A0285F8D-28E2-6F28-4467-9628788356BD}"/>
              </a:ext>
            </a:extLst>
          </p:cNvPr>
          <p:cNvSpPr/>
          <p:nvPr/>
        </p:nvSpPr>
        <p:spPr>
          <a:xfrm>
            <a:off x="2817173" y="4022568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119336" y="403614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Google Shape;317;p10">
            <a:extLst>
              <a:ext uri="{FF2B5EF4-FFF2-40B4-BE49-F238E27FC236}">
                <a16:creationId xmlns:a16="http://schemas.microsoft.com/office/drawing/2014/main" id="{206AD663-4CB1-B18F-5F23-80584AB2C536}"/>
              </a:ext>
            </a:extLst>
          </p:cNvPr>
          <p:cNvSpPr/>
          <p:nvPr/>
        </p:nvSpPr>
        <p:spPr>
          <a:xfrm>
            <a:off x="4439816" y="462581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" name="Google Shape;318;p10">
            <a:extLst>
              <a:ext uri="{FF2B5EF4-FFF2-40B4-BE49-F238E27FC236}">
                <a16:creationId xmlns:a16="http://schemas.microsoft.com/office/drawing/2014/main" id="{6FA4B031-9A35-90E8-CE2B-051248B9AF1B}"/>
              </a:ext>
            </a:extLst>
          </p:cNvPr>
          <p:cNvSpPr/>
          <p:nvPr/>
        </p:nvSpPr>
        <p:spPr>
          <a:xfrm>
            <a:off x="6139925" y="462581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Google Shape;319;p10">
            <a:extLst>
              <a:ext uri="{FF2B5EF4-FFF2-40B4-BE49-F238E27FC236}">
                <a16:creationId xmlns:a16="http://schemas.microsoft.com/office/drawing/2014/main" id="{E48342B7-7A83-FA59-9170-F35A5428E192}"/>
              </a:ext>
            </a:extLst>
          </p:cNvPr>
          <p:cNvSpPr/>
          <p:nvPr/>
        </p:nvSpPr>
        <p:spPr>
          <a:xfrm>
            <a:off x="7752183" y="4625810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8" name="Google Shape;320;p10">
            <a:extLst>
              <a:ext uri="{FF2B5EF4-FFF2-40B4-BE49-F238E27FC236}">
                <a16:creationId xmlns:a16="http://schemas.microsoft.com/office/drawing/2014/main" id="{0F295F63-3A3B-4C57-7EB1-1A02DBA0B3EB}"/>
              </a:ext>
            </a:extLst>
          </p:cNvPr>
          <p:cNvSpPr/>
          <p:nvPr/>
        </p:nvSpPr>
        <p:spPr>
          <a:xfrm>
            <a:off x="9480376" y="4645957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4" name="Google Shape;334;p10">
            <a:extLst>
              <a:ext uri="{FF2B5EF4-FFF2-40B4-BE49-F238E27FC236}">
                <a16:creationId xmlns:a16="http://schemas.microsoft.com/office/drawing/2014/main" id="{CB40CE05-ACF9-A3AB-A47A-6C90FE25C914}"/>
              </a:ext>
            </a:extLst>
          </p:cNvPr>
          <p:cNvSpPr/>
          <p:nvPr/>
        </p:nvSpPr>
        <p:spPr>
          <a:xfrm>
            <a:off x="2817173" y="4612231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353;p10">
            <a:extLst>
              <a:ext uri="{FF2B5EF4-FFF2-40B4-BE49-F238E27FC236}">
                <a16:creationId xmlns:a16="http://schemas.microsoft.com/office/drawing/2014/main" id="{B19243D1-B29C-9E0A-0B3A-4E80F547B7A9}"/>
              </a:ext>
            </a:extLst>
          </p:cNvPr>
          <p:cNvSpPr/>
          <p:nvPr/>
        </p:nvSpPr>
        <p:spPr>
          <a:xfrm>
            <a:off x="125455" y="4625811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377;p10">
            <a:extLst>
              <a:ext uri="{FF2B5EF4-FFF2-40B4-BE49-F238E27FC236}">
                <a16:creationId xmlns:a16="http://schemas.microsoft.com/office/drawing/2014/main" id="{D41202D5-8522-698B-0F3A-C4B1C4C21440}"/>
              </a:ext>
            </a:extLst>
          </p:cNvPr>
          <p:cNvSpPr txBox="1"/>
          <p:nvPr/>
        </p:nvSpPr>
        <p:spPr>
          <a:xfrm>
            <a:off x="681075" y="4104104"/>
            <a:ext cx="1709314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ALICE Technologies</a:t>
            </a:r>
            <a:endParaRPr lang="en-US" sz="1400" dirty="0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4439816" y="52143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6133806" y="52143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7759367" y="52143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9480376" y="5234481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Google Shape;334;p10">
            <a:extLst>
              <a:ext uri="{FF2B5EF4-FFF2-40B4-BE49-F238E27FC236}">
                <a16:creationId xmlns:a16="http://schemas.microsoft.com/office/drawing/2014/main" id="{CE5A02F8-BA37-C342-222F-17120C9ABB4F}"/>
              </a:ext>
            </a:extLst>
          </p:cNvPr>
          <p:cNvSpPr/>
          <p:nvPr/>
        </p:nvSpPr>
        <p:spPr>
          <a:xfrm>
            <a:off x="2817173" y="5200755"/>
            <a:ext cx="1406619" cy="53250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119336" y="521433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Google Shape;377;p10">
            <a:extLst>
              <a:ext uri="{FF2B5EF4-FFF2-40B4-BE49-F238E27FC236}">
                <a16:creationId xmlns:a16="http://schemas.microsoft.com/office/drawing/2014/main" id="{A09792FA-728C-A94C-4777-6B59FBA49C49}"/>
              </a:ext>
            </a:extLst>
          </p:cNvPr>
          <p:cNvSpPr txBox="1"/>
          <p:nvPr/>
        </p:nvSpPr>
        <p:spPr>
          <a:xfrm>
            <a:off x="743653" y="470275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PlanGrid</a:t>
            </a:r>
            <a:endParaRPr dirty="0"/>
          </a:p>
        </p:txBody>
      </p:sp>
      <p:pic>
        <p:nvPicPr>
          <p:cNvPr id="128" name="Google Shape;338;p10">
            <a:extLst>
              <a:ext uri="{FF2B5EF4-FFF2-40B4-BE49-F238E27FC236}">
                <a16:creationId xmlns:a16="http://schemas.microsoft.com/office/drawing/2014/main" id="{D0CAA8F2-2B89-F61B-3EE4-C611AA174F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346806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338;p10">
            <a:extLst>
              <a:ext uri="{FF2B5EF4-FFF2-40B4-BE49-F238E27FC236}">
                <a16:creationId xmlns:a16="http://schemas.microsoft.com/office/drawing/2014/main" id="{102716A5-3591-F423-01CD-8B8B7AB53A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465313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217" y="23160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872" y="2889974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9280" y="353528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217" y="407904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338;p10">
            <a:extLst>
              <a:ext uri="{FF2B5EF4-FFF2-40B4-BE49-F238E27FC236}">
                <a16:creationId xmlns:a16="http://schemas.microsoft.com/office/drawing/2014/main" id="{F175897A-739B-A157-81A7-70E5A6F129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5217" y="465313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359;p10">
            <a:extLst>
              <a:ext uri="{FF2B5EF4-FFF2-40B4-BE49-F238E27FC236}">
                <a16:creationId xmlns:a16="http://schemas.microsoft.com/office/drawing/2014/main" id="{15970F00-A6D2-5F5E-6B0C-AF0BBC74A8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4639" y="2885689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359;p10">
            <a:extLst>
              <a:ext uri="{FF2B5EF4-FFF2-40B4-BE49-F238E27FC236}">
                <a16:creationId xmlns:a16="http://schemas.microsoft.com/office/drawing/2014/main" id="{0ED57922-3936-65C7-24EF-EFC15DC2E0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621" y="293023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359;p10">
            <a:extLst>
              <a:ext uri="{FF2B5EF4-FFF2-40B4-BE49-F238E27FC236}">
                <a16:creationId xmlns:a16="http://schemas.microsoft.com/office/drawing/2014/main" id="{587221C4-1E07-D3FD-C902-4C0E73BCD0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952" y="233981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59;p10">
            <a:extLst>
              <a:ext uri="{FF2B5EF4-FFF2-40B4-BE49-F238E27FC236}">
                <a16:creationId xmlns:a16="http://schemas.microsoft.com/office/drawing/2014/main" id="{2436B7F7-FD2B-0650-C144-3A9308601B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1173" y="4113683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359;p10">
            <a:extLst>
              <a:ext uri="{FF2B5EF4-FFF2-40B4-BE49-F238E27FC236}">
                <a16:creationId xmlns:a16="http://schemas.microsoft.com/office/drawing/2014/main" id="{A450C46B-25B4-2D9C-CA03-B22A3B8097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9683" y="468356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59;p10">
            <a:extLst>
              <a:ext uri="{FF2B5EF4-FFF2-40B4-BE49-F238E27FC236}">
                <a16:creationId xmlns:a16="http://schemas.microsoft.com/office/drawing/2014/main" id="{44A89691-740F-2366-4070-FD9B0F7828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090" y="233981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59;p10">
            <a:extLst>
              <a:ext uri="{FF2B5EF4-FFF2-40B4-BE49-F238E27FC236}">
                <a16:creationId xmlns:a16="http://schemas.microsoft.com/office/drawing/2014/main" id="{CCCE9842-C7D6-5CF3-9983-BE49804E4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8600" y="290969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359;p10">
            <a:extLst>
              <a:ext uri="{FF2B5EF4-FFF2-40B4-BE49-F238E27FC236}">
                <a16:creationId xmlns:a16="http://schemas.microsoft.com/office/drawing/2014/main" id="{7C0F3F78-23CD-4DCE-4BFE-A956E08764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2689" y="351987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359;p10">
            <a:extLst>
              <a:ext uri="{FF2B5EF4-FFF2-40B4-BE49-F238E27FC236}">
                <a16:creationId xmlns:a16="http://schemas.microsoft.com/office/drawing/2014/main" id="{F374869B-5187-3B54-A0CA-76A6CC5ACA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0089" y="347745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359;p10">
            <a:extLst>
              <a:ext uri="{FF2B5EF4-FFF2-40B4-BE49-F238E27FC236}">
                <a16:creationId xmlns:a16="http://schemas.microsoft.com/office/drawing/2014/main" id="{6D1BCB0D-21B2-C81A-A7AF-7CE694A2F1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6131" y="232434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338;p10">
            <a:extLst>
              <a:ext uri="{FF2B5EF4-FFF2-40B4-BE49-F238E27FC236}">
                <a16:creationId xmlns:a16="http://schemas.microsoft.com/office/drawing/2014/main" id="{CD64E47A-0DE3-52ED-589D-2AC54D4660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588" y="405055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338;p10">
            <a:extLst>
              <a:ext uri="{FF2B5EF4-FFF2-40B4-BE49-F238E27FC236}">
                <a16:creationId xmlns:a16="http://schemas.microsoft.com/office/drawing/2014/main" id="{5B731F07-8B2A-03B8-2517-0EA2FD1CEE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2689" y="465313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338;p10">
            <a:extLst>
              <a:ext uri="{FF2B5EF4-FFF2-40B4-BE49-F238E27FC236}">
                <a16:creationId xmlns:a16="http://schemas.microsoft.com/office/drawing/2014/main" id="{648F8D43-4C3F-FB00-CD6E-556658594A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0425" y="40365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338;p10">
            <a:extLst>
              <a:ext uri="{FF2B5EF4-FFF2-40B4-BE49-F238E27FC236}">
                <a16:creationId xmlns:a16="http://schemas.microsoft.com/office/drawing/2014/main" id="{BAAD5ADF-794E-DB8B-96CD-8FADDC74B5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0425" y="4645957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740632" y="5298863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5" name="Google Shape;338;p10">
            <a:extLst>
              <a:ext uri="{FF2B5EF4-FFF2-40B4-BE49-F238E27FC236}">
                <a16:creationId xmlns:a16="http://schemas.microsoft.com/office/drawing/2014/main" id="{600A7A26-44F7-D1B4-B6EA-76D0436DB7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524822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3872" y="524822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9080" y="524104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6240" y="527555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9683" y="526837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A71A53EB-56DC-003A-A3A1-D70F4192AE83}"/>
              </a:ext>
            </a:extLst>
          </p:cNvPr>
          <p:cNvSpPr/>
          <p:nvPr/>
        </p:nvSpPr>
        <p:spPr>
          <a:xfrm>
            <a:off x="2664015" y="645333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Devashika R.P.P.A. |   24-25J-018</a:t>
            </a:r>
          </a:p>
        </p:txBody>
      </p:sp>
      <p:pic>
        <p:nvPicPr>
          <p:cNvPr id="22" name="Google Shape;338;p10">
            <a:extLst>
              <a:ext uri="{FF2B5EF4-FFF2-40B4-BE49-F238E27FC236}">
                <a16:creationId xmlns:a16="http://schemas.microsoft.com/office/drawing/2014/main" id="{C2F057A2-4CCC-40DC-5114-4A745F224C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0112" y="405018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38;p10">
            <a:extLst>
              <a:ext uri="{FF2B5EF4-FFF2-40B4-BE49-F238E27FC236}">
                <a16:creationId xmlns:a16="http://schemas.microsoft.com/office/drawing/2014/main" id="{E95E621F-8090-C252-DCEB-B0A6C0B7B7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120" y="225685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59;p10">
            <a:extLst>
              <a:ext uri="{FF2B5EF4-FFF2-40B4-BE49-F238E27FC236}">
                <a16:creationId xmlns:a16="http://schemas.microsoft.com/office/drawing/2014/main" id="{D267F9E4-C306-45DF-B1FA-AD4C2B3819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9015" y="349406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59;p10">
            <a:extLst>
              <a:ext uri="{FF2B5EF4-FFF2-40B4-BE49-F238E27FC236}">
                <a16:creationId xmlns:a16="http://schemas.microsoft.com/office/drawing/2014/main" id="{1214B4EB-A404-6F98-67E2-25EDD74370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6240" y="2918000"/>
            <a:ext cx="373089" cy="366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567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F59831-A0E7-EF33-B560-80A5DDAE1EE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28D86D-BBC2-1A71-F8B2-42A44AE01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6995B97-C17A-3978-35DF-3E2927BED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F91B13-E9EA-72F7-A100-4B7EB66EC8E0}"/>
              </a:ext>
            </a:extLst>
          </p:cNvPr>
          <p:cNvSpPr txBox="1">
            <a:spLocks/>
          </p:cNvSpPr>
          <p:nvPr/>
        </p:nvSpPr>
        <p:spPr>
          <a:xfrm>
            <a:off x="-897227" y="747566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LK" b="1" dirty="0"/>
              <a:t>Methodology</a:t>
            </a:r>
          </a:p>
        </p:txBody>
      </p:sp>
      <p:pic>
        <p:nvPicPr>
          <p:cNvPr id="11" name="Picture 10" descr="A hands holding a book&#10;&#10;Description automatically generated">
            <a:extLst>
              <a:ext uri="{FF2B5EF4-FFF2-40B4-BE49-F238E27FC236}">
                <a16:creationId xmlns:a16="http://schemas.microsoft.com/office/drawing/2014/main" id="{5D88CF5B-8004-7103-C163-B3E4F6CDF2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2148" y="0"/>
            <a:ext cx="5347443" cy="3781246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54533516-BCA7-EDCC-3025-F86F870B9B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4A86D01-F9A2-4163-9209-97DB51EA7627}"/>
              </a:ext>
            </a:extLst>
          </p:cNvPr>
          <p:cNvSpPr txBox="1">
            <a:spLocks/>
          </p:cNvSpPr>
          <p:nvPr/>
        </p:nvSpPr>
        <p:spPr>
          <a:xfrm>
            <a:off x="275553" y="3556872"/>
            <a:ext cx="11593288" cy="28528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Overview Diagram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Technologies</a:t>
            </a:r>
            <a:endParaRPr lang="en-LK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LK" b="1">
                <a:solidFill>
                  <a:schemeClr val="tx1"/>
                </a:solidFill>
              </a:rPr>
              <a:t>Data Gathering and Data Requirements</a:t>
            </a: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Current Progress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Project Evidence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GB" b="1">
                <a:solidFill>
                  <a:schemeClr val="tx1"/>
                </a:solidFill>
              </a:rPr>
              <a:t>Future Progress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GB" b="1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LK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41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BB70-5345-2CCA-6956-B7A02264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" y="124345"/>
            <a:ext cx="4680520" cy="792162"/>
          </a:xfrm>
        </p:spPr>
        <p:txBody>
          <a:bodyPr/>
          <a:lstStyle/>
          <a:p>
            <a:r>
              <a:rPr lang="en-LK" b="1"/>
              <a:t>Overview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3270F9-653B-EC09-CEE5-48121B19A8D3}"/>
              </a:ext>
            </a:extLst>
          </p:cNvPr>
          <p:cNvSpPr txBox="1"/>
          <p:nvPr/>
        </p:nvSpPr>
        <p:spPr>
          <a:xfrm>
            <a:off x="973655" y="4805002"/>
            <a:ext cx="3901319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bg1"/>
                </a:solidFill>
              </a:rPr>
              <a:t>Matching the KPI with Project Categorization Results</a:t>
            </a:r>
          </a:p>
          <a:p>
            <a:pPr algn="ctr"/>
            <a:endParaRPr lang="en-LK" b="1">
              <a:solidFill>
                <a:schemeClr val="bg1"/>
              </a:solidFill>
            </a:endParaRPr>
          </a:p>
          <a:p>
            <a:pPr algn="ctr"/>
            <a:endParaRPr lang="en-LK" b="1">
              <a:solidFill>
                <a:schemeClr val="bg1"/>
              </a:solidFill>
            </a:endParaRPr>
          </a:p>
        </p:txBody>
      </p:sp>
      <p:pic>
        <p:nvPicPr>
          <p:cNvPr id="5" name="Picture 4" descr="A blue square with a question mark in it&#10;&#10;Description automatically generated">
            <a:extLst>
              <a:ext uri="{FF2B5EF4-FFF2-40B4-BE49-F238E27FC236}">
                <a16:creationId xmlns:a16="http://schemas.microsoft.com/office/drawing/2014/main" id="{EC73D606-0F63-3B4D-EA9D-5F0D9127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2" y="5189735"/>
            <a:ext cx="707861" cy="7078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5624F1-5981-6C57-13EF-275CC99D30BB}"/>
              </a:ext>
            </a:extLst>
          </p:cNvPr>
          <p:cNvSpPr txBox="1"/>
          <p:nvPr/>
        </p:nvSpPr>
        <p:spPr>
          <a:xfrm>
            <a:off x="7447201" y="5403159"/>
            <a:ext cx="4066357" cy="923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Suggestions of the employee IDs in order to select as per the requirement</a:t>
            </a:r>
          </a:p>
        </p:txBody>
      </p:sp>
      <p:pic>
        <p:nvPicPr>
          <p:cNvPr id="26" name="Picture 25" descr="A wooden box with a message&#10;&#10;Description automatically generated">
            <a:extLst>
              <a:ext uri="{FF2B5EF4-FFF2-40B4-BE49-F238E27FC236}">
                <a16:creationId xmlns:a16="http://schemas.microsoft.com/office/drawing/2014/main" id="{17D15837-1BD0-FE91-962E-56FE7703F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01249" y="6005327"/>
            <a:ext cx="859572" cy="5730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2CF794-965C-75FC-6E29-072B2757ED1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4" name="Picture 3" descr="A red arrow pointing up&#10;&#10;Description automatically generated">
            <a:extLst>
              <a:ext uri="{FF2B5EF4-FFF2-40B4-BE49-F238E27FC236}">
                <a16:creationId xmlns:a16="http://schemas.microsoft.com/office/drawing/2014/main" id="{BB34C828-E4DD-37E0-E32A-CF52CFF25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3226037" y="2419017"/>
            <a:ext cx="796263" cy="80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4ED45-247F-43C7-15E0-9EC4D485A1C5}"/>
              </a:ext>
            </a:extLst>
          </p:cNvPr>
          <p:cNvSpPr txBox="1"/>
          <p:nvPr/>
        </p:nvSpPr>
        <p:spPr>
          <a:xfrm>
            <a:off x="2452363" y="1762119"/>
            <a:ext cx="1785252" cy="1754326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KPI Value as a Percentage</a:t>
            </a:r>
          </a:p>
          <a:p>
            <a:pPr algn="ctr"/>
            <a:endParaRPr lang="en-LK" b="1"/>
          </a:p>
          <a:p>
            <a:pPr algn="ctr"/>
            <a:endParaRPr lang="en-LK" b="1"/>
          </a:p>
          <a:p>
            <a:pPr algn="ctr"/>
            <a:endParaRPr lang="en-LK" b="1"/>
          </a:p>
          <a:p>
            <a:pPr algn="ctr"/>
            <a:endParaRPr lang="en-LK" b="1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0120B92-BD2A-AFEA-AF25-94FD0228B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265662" y="1340768"/>
            <a:ext cx="1218616" cy="1298514"/>
          </a:xfrm>
          <a:prstGeom prst="rect">
            <a:avLst/>
          </a:prstGeom>
        </p:spPr>
      </p:pic>
      <p:pic>
        <p:nvPicPr>
          <p:cNvPr id="11" name="Picture 10" descr="A red arrow with white text&#10;&#10;Description automatically generated">
            <a:extLst>
              <a:ext uri="{FF2B5EF4-FFF2-40B4-BE49-F238E27FC236}">
                <a16:creationId xmlns:a16="http://schemas.microsoft.com/office/drawing/2014/main" id="{446A631B-674E-A1AB-26EA-BBE4841EC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56244" y="635108"/>
            <a:ext cx="1516115" cy="1114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D76BC7-F7A3-65A0-7E36-F399250B1C69}"/>
              </a:ext>
            </a:extLst>
          </p:cNvPr>
          <p:cNvSpPr txBox="1"/>
          <p:nvPr/>
        </p:nvSpPr>
        <p:spPr>
          <a:xfrm>
            <a:off x="5716331" y="424638"/>
            <a:ext cx="5422707" cy="224676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LK" sz="2000" b="1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TimeFrame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Budget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Risk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Complexity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Geographical Factors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2000" b="1"/>
              <a:t>Environment Impact (Low,Medium,High)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69F9BA6-76AD-4276-787C-0E2FD93CD4C2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H="1">
            <a:off x="973655" y="1990025"/>
            <a:ext cx="4510627" cy="3415138"/>
          </a:xfrm>
          <a:prstGeom prst="bentConnector5">
            <a:avLst>
              <a:gd name="adj1" fmla="val -2077"/>
              <a:gd name="adj2" fmla="val -29166"/>
              <a:gd name="adj3" fmla="val 116367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5250999-6E1B-6F62-D61F-E5336FE9B407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 rot="5400000">
            <a:off x="2816783" y="2746815"/>
            <a:ext cx="2165716" cy="1950659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F6FF1BF-C82A-4E9F-7157-24F183E539CA}"/>
              </a:ext>
            </a:extLst>
          </p:cNvPr>
          <p:cNvCxnSpPr>
            <a:stCxn id="3" idx="2"/>
            <a:endCxn id="25" idx="1"/>
          </p:cNvCxnSpPr>
          <p:nvPr/>
        </p:nvCxnSpPr>
        <p:spPr>
          <a:xfrm rot="5400000" flipH="1" flipV="1">
            <a:off x="5115506" y="3673633"/>
            <a:ext cx="140503" cy="4522886"/>
          </a:xfrm>
          <a:prstGeom prst="bentConnector4">
            <a:avLst>
              <a:gd name="adj1" fmla="val -162701"/>
              <a:gd name="adj2" fmla="val 71564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16725A73-9294-F402-CAF5-B34E369AEC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526619" y="3168820"/>
            <a:ext cx="737491" cy="73749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353A03-B0DF-876F-30A4-01E156B7908E}"/>
              </a:ext>
            </a:extLst>
          </p:cNvPr>
          <p:cNvSpPr txBox="1"/>
          <p:nvPr/>
        </p:nvSpPr>
        <p:spPr>
          <a:xfrm>
            <a:off x="10000878" y="3770553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pic>
        <p:nvPicPr>
          <p:cNvPr id="58" name="Picture 57" descr="A computer screen with a gear&#10;&#10;Description automatically generated">
            <a:extLst>
              <a:ext uri="{FF2B5EF4-FFF2-40B4-BE49-F238E27FC236}">
                <a16:creationId xmlns:a16="http://schemas.microsoft.com/office/drawing/2014/main" id="{474DA1C4-E0A4-0A48-787C-BAE67330A0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278731" y="2942617"/>
            <a:ext cx="1189895" cy="1189895"/>
          </a:xfrm>
          <a:prstGeom prst="rect">
            <a:avLst/>
          </a:prstGeom>
        </p:spPr>
      </p:pic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9B270C2-D53C-FDE1-41F9-15B58F7D4627}"/>
              </a:ext>
            </a:extLst>
          </p:cNvPr>
          <p:cNvCxnSpPr>
            <a:stCxn id="25" idx="0"/>
            <a:endCxn id="58" idx="2"/>
          </p:cNvCxnSpPr>
          <p:nvPr/>
        </p:nvCxnSpPr>
        <p:spPr>
          <a:xfrm rot="16200000" flipV="1">
            <a:off x="8041705" y="3964487"/>
            <a:ext cx="1270651" cy="1606701"/>
          </a:xfrm>
          <a:prstGeom prst="bentConnector3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2BB31A7F-3AF4-70D6-8887-3F6DB7E6FF08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>
            <a:off x="8468626" y="3537565"/>
            <a:ext cx="2057993" cy="1"/>
          </a:xfrm>
          <a:prstGeom prst="bentConnector3">
            <a:avLst/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Technologies</a:t>
            </a:r>
            <a:endParaRPr lang="en-LK" b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281334" y="2558207"/>
            <a:ext cx="3602894" cy="341067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Python V 3.10</a:t>
            </a:r>
          </a:p>
          <a:p>
            <a:r>
              <a:rPr lang="en-LK" dirty="0"/>
              <a:t>React Js</a:t>
            </a:r>
          </a:p>
          <a:p>
            <a:r>
              <a:rPr lang="en-LK" dirty="0"/>
              <a:t>Node Js</a:t>
            </a:r>
          </a:p>
          <a:p>
            <a:r>
              <a:rPr lang="en-LK" dirty="0"/>
              <a:t>MYSQL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6257983" y="3893968"/>
            <a:ext cx="5579364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Techniques &amp; Algorithms</a:t>
            </a:r>
            <a:endParaRPr lang="en-GB" sz="320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Decision Tree Regressor Model</a:t>
            </a:r>
            <a:endParaRPr lang="en-LK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LK" sz="3200" u="sng" dirty="0"/>
          </a:p>
          <a:p>
            <a:endParaRPr lang="en-US" dirty="0"/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519370A4-B143-BCCC-6683-57713DD62A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5874" y="4793764"/>
            <a:ext cx="950463" cy="1008112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248E3E3-FA1D-962A-4F8A-8EBAF6FE2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A59949-6A84-744B-A52D-2836F41CCD96}"/>
              </a:ext>
            </a:extLst>
          </p:cNvPr>
          <p:cNvSpPr txBox="1">
            <a:spLocks/>
          </p:cNvSpPr>
          <p:nvPr/>
        </p:nvSpPr>
        <p:spPr>
          <a:xfrm>
            <a:off x="6261222" y="1096962"/>
            <a:ext cx="5579364" cy="253907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Tools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VS Code</a:t>
            </a:r>
          </a:p>
        </p:txBody>
      </p:sp>
      <p:pic>
        <p:nvPicPr>
          <p:cNvPr id="7" name="Picture 6" descr="A yellow circle logo&#10;&#10;Description automatically generated">
            <a:extLst>
              <a:ext uri="{FF2B5EF4-FFF2-40B4-BE49-F238E27FC236}">
                <a16:creationId xmlns:a16="http://schemas.microsoft.com/office/drawing/2014/main" id="{4C5EF9BF-4559-0A8B-0479-ADF64CC6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32143" y="1507190"/>
            <a:ext cx="1877924" cy="1877924"/>
          </a:xfrm>
          <a:prstGeom prst="rect">
            <a:avLst/>
          </a:prstGeom>
        </p:spPr>
      </p:pic>
      <p:pic>
        <p:nvPicPr>
          <p:cNvPr id="12" name="Picture 11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B12BD75-DB6B-3752-342B-994E7A3BA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53944" y="2368159"/>
            <a:ext cx="2461682" cy="1230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5622E5-3B03-7C8B-BA3B-839A54E93567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23471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99" y="1629418"/>
            <a:ext cx="116840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LK" b="1" dirty="0"/>
              <a:t>Main Data Source : MAGA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1" kern="100" dirty="0">
                <a:ea typeface="Aptos" panose="020B0004020202020204" pitchFamily="34" charset="0"/>
                <a:cs typeface="Iskoola Pota" panose="020B0502040204020203" pitchFamily="34" charset="77"/>
              </a:rPr>
              <a:t>Number of employees worked in certain projects.</a:t>
            </a:r>
            <a:endParaRPr lang="en-LK" sz="2800" b="1" kern="100" dirty="0">
              <a:ea typeface="Aptos" panose="020B0004020202020204" pitchFamily="34" charset="0"/>
              <a:cs typeface="Iskoola Pota" panose="020B0502040204020203" pitchFamily="34" charset="77"/>
            </a:endParaRP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b="1" kern="100" dirty="0">
                <a:ea typeface="Aptos" panose="020B0004020202020204" pitchFamily="34" charset="0"/>
                <a:cs typeface="Iskoola Pota" panose="020B0502040204020203" pitchFamily="34" charset="77"/>
              </a:rPr>
              <a:t>Employee categories required for different projects.</a:t>
            </a:r>
            <a:endParaRPr lang="en-LK" sz="2800" b="1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B1A6D-8CAA-FD5A-F0CB-5ED08D25F41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8" name="Picture 7" descr="A group of hands holding devices&#10;&#10;Description automatically generated">
            <a:extLst>
              <a:ext uri="{FF2B5EF4-FFF2-40B4-BE49-F238E27FC236}">
                <a16:creationId xmlns:a16="http://schemas.microsoft.com/office/drawing/2014/main" id="{B2A1D80F-3470-A533-3624-CBB7DADB3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96688" y="4299952"/>
            <a:ext cx="3162910" cy="2138661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F0AD11A-2BBB-CFAA-0377-331563B181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381" y="142436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30AA-5ABC-CF7F-A58D-C68E99EE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LK" b="1" dirty="0"/>
              <a:t>Current Progress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12A014-70A4-7F11-4D98-341FD89B0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305139"/>
              </p:ext>
            </p:extLst>
          </p:nvPr>
        </p:nvGraphicFramePr>
        <p:xfrm>
          <a:off x="304800" y="1143000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50E5917-AD41-CEB5-6E7C-F32BBD82A467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09504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30AA-5ABC-CF7F-A58D-C68E99EE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C462E-B35D-11EB-9C26-01E6AC9FFB5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20368-43B1-6548-54AF-463C9648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500604"/>
            <a:ext cx="6226316" cy="4549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D0F54-0110-A230-BC6C-9FCF2C8F4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591710"/>
            <a:ext cx="5837306" cy="43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D530-B4B5-1E3C-E0F3-5FDCC68A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1F44-43BF-3728-8EDC-97B1F923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25080" y="188640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7029A-DD74-0EA8-EC5A-81CC5E431046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7A992-F358-3099-D974-5F231650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919474"/>
            <a:ext cx="7026099" cy="3395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41108-0518-D169-5A4C-140B5FB9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183205"/>
            <a:ext cx="6365653" cy="33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3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30AA-5ABC-CF7F-A58D-C68E99EE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1"/>
            <a:ext cx="4011084" cy="11620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LK"/>
              <a:t>Future Progress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870AC27F-9651-199C-04D8-BDF27448DD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408047"/>
              </p:ext>
            </p:extLst>
          </p:nvPr>
        </p:nvGraphicFramePr>
        <p:xfrm>
          <a:off x="4766736" y="273053"/>
          <a:ext cx="6815667" cy="585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52D37DE-37F2-B2BE-D817-65DECD9DEFD4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IT21069840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Devashika</a:t>
            </a:r>
            <a:r>
              <a:rPr lang="en-US" dirty="0">
                <a:solidFill>
                  <a:schemeClr val="tx1"/>
                </a:solidFill>
              </a:rPr>
              <a:t> R.P.P.A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506806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REFERENCES</a:t>
            </a:r>
            <a:endParaRPr lang="en-LK" b="1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1699AB9-3638-D764-A796-21CC619E2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332497"/>
              </p:ext>
            </p:extLst>
          </p:nvPr>
        </p:nvGraphicFramePr>
        <p:xfrm>
          <a:off x="304800" y="1484784"/>
          <a:ext cx="11684000" cy="4464496"/>
        </p:xfrm>
        <a:graphic>
          <a:graphicData uri="http://schemas.openxmlformats.org/drawingml/2006/table">
            <a:tbl>
              <a:tblPr firstRow="1" firstCol="1" bandRow="1"/>
              <a:tblGrid>
                <a:gridCol w="116840">
                  <a:extLst>
                    <a:ext uri="{9D8B030D-6E8A-4147-A177-3AD203B41FA5}">
                      <a16:colId xmlns:a16="http://schemas.microsoft.com/office/drawing/2014/main" val="1897863548"/>
                    </a:ext>
                  </a:extLst>
                </a:gridCol>
                <a:gridCol w="11567160">
                  <a:extLst>
                    <a:ext uri="{9D8B030D-6E8A-4147-A177-3AD203B41FA5}">
                      <a16:colId xmlns:a16="http://schemas.microsoft.com/office/drawing/2014/main" val="2358498198"/>
                    </a:ext>
                  </a:extLst>
                </a:gridCol>
              </a:tblGrid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[1]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TaskTag, "MEDIUM," [Online]. Available: https://tasktagapp.medium.com/resource-allocation-in-construction-strategies-for-optimal-performance-e05bf5270b00. [Accessed 31 07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770049"/>
                  </a:ext>
                </a:extLst>
              </a:tr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[2]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K.-L. Lin, "researchgate," [Online]. Available: https://www.researchgate.net/publication/245298399_Human_Resource_Allocation_for_Remote_Construction_Projects. [Accessed 31 07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423101"/>
                  </a:ext>
                </a:extLst>
              </a:tr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[3]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"MAGA," [Online]. Available: https://www.maga.lk/. [Accessed 15 6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614326"/>
                  </a:ext>
                </a:extLst>
              </a:tr>
              <a:tr h="1116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[4]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J. Amin and Hafnidar A. Rani, "researchgate," [Online]. Available: https://www.researchgate.net/publication/380537686_Optimizing_Human_Resource_Allocation_in_Construction_Projects_A_Case_Study. [Accessed 3 7 2024].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07823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DB1A6D-8CAA-FD5A-F0CB-5ED08D25F41A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IT21069840</a:t>
            </a:r>
            <a:r>
              <a:rPr lang="en-US">
                <a:solidFill>
                  <a:schemeClr val="tx1"/>
                </a:solidFill>
              </a:rPr>
              <a:t>   |   Devashika R.P.P.A |   24-25J-018</a:t>
            </a:r>
          </a:p>
        </p:txBody>
      </p:sp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887BEE6-8773-C429-5A0F-FB20432E0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776" y="6383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2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1D8B89-4B6D-D980-2B61-E44F630E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Introduction</a:t>
            </a:r>
            <a:endParaRPr lang="en-L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0104B-340D-9C9E-CBE5-82ECE8EE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68182"/>
            <a:ext cx="11684000" cy="5181600"/>
          </a:xfrm>
        </p:spPr>
        <p:txBody>
          <a:bodyPr>
            <a:normAutofit lnSpcReduction="10000"/>
          </a:bodyPr>
          <a:lstStyle/>
          <a:p>
            <a:r>
              <a:rPr lang="en-LK" dirty="0"/>
              <a:t>Manpower required in construction projects are in 2 types;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LK" dirty="0"/>
              <a:t>Employees in the Company</a:t>
            </a:r>
          </a:p>
          <a:p>
            <a:pPr marL="2375885" lvl="3" indent="0">
              <a:buNone/>
            </a:pPr>
            <a:r>
              <a:rPr lang="en-LK" b="1" dirty="0"/>
              <a:t>Ex: Civil Engineers,Technical Officers,Surveyors etc.</a:t>
            </a:r>
          </a:p>
          <a:p>
            <a:pPr marL="2375885" lvl="3" indent="0">
              <a:buNone/>
            </a:pPr>
            <a:endParaRPr lang="en-LK" b="1" dirty="0"/>
          </a:p>
          <a:p>
            <a:pPr marL="2375885" lvl="3" indent="0">
              <a:buNone/>
            </a:pPr>
            <a:r>
              <a:rPr lang="en-LK" dirty="0"/>
              <a:t>2. Laborers work in the site</a:t>
            </a:r>
          </a:p>
          <a:p>
            <a:pPr marL="2375885" lvl="3" indent="0">
              <a:buNone/>
            </a:pPr>
            <a:r>
              <a:rPr lang="en-LK" b="1" dirty="0"/>
              <a:t>Ex:Carpentors,Masons,Painters etc.</a:t>
            </a:r>
          </a:p>
          <a:p>
            <a:pPr marL="2375885" lvl="3" indent="0">
              <a:buNone/>
            </a:pPr>
            <a:endParaRPr lang="en-LK" b="1" dirty="0"/>
          </a:p>
          <a:p>
            <a:r>
              <a:rPr lang="en-LK" dirty="0"/>
              <a:t>Our client : MAGA Engineering PVT LTD</a:t>
            </a:r>
          </a:p>
          <a:p>
            <a:r>
              <a:rPr lang="en-LK" dirty="0"/>
              <a:t>Types of construction projects in MAGA;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b="1" dirty="0">
                <a:solidFill>
                  <a:srgbClr val="000000"/>
                </a:solidFill>
                <a:effectLst/>
                <a:latin typeface="Helvetica" pitchFamily="2" charset="0"/>
              </a:rPr>
              <a:t>Buildings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Highways &amp; Bridges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Water, wastewater</a:t>
            </a:r>
          </a:p>
          <a:p>
            <a:pPr marL="2890235" lvl="3" indent="-514350">
              <a:buFont typeface="+mj-lt"/>
              <a:buAutoNum type="arabicPeriod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Irrigation</a:t>
            </a:r>
          </a:p>
          <a:p>
            <a:endParaRPr lang="en-L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0048F-DA8B-3C60-0107-396909F6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4581132"/>
            <a:ext cx="2508424" cy="1593497"/>
          </a:xfrm>
          <a:prstGeom prst="rect">
            <a:avLst/>
          </a:prstGeom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BC55243-7429-16D7-821D-3D9CF6926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2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580" y="174022"/>
            <a:ext cx="10363200" cy="1362075"/>
          </a:xfrm>
        </p:spPr>
        <p:txBody>
          <a:bodyPr/>
          <a:lstStyle/>
          <a:p>
            <a:r>
              <a:rPr lang="en-US"/>
              <a:t>IT21270956|Munagama m.k.h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7688" y="30389"/>
            <a:ext cx="6069020" cy="1500187"/>
          </a:xfrm>
        </p:spPr>
        <p:txBody>
          <a:bodyPr/>
          <a:lstStyle/>
          <a:p>
            <a:pPr algn="ctr"/>
            <a:r>
              <a:rPr lang="en-US"/>
              <a:t>BSc(Hons)in Information Technology specialized in Information Systems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AD4DE-34C8-1EEE-926E-5342CD87A398}"/>
              </a:ext>
            </a:extLst>
          </p:cNvPr>
          <p:cNvSpPr txBox="1"/>
          <p:nvPr/>
        </p:nvSpPr>
        <p:spPr>
          <a:xfrm>
            <a:off x="1139645" y="3068960"/>
            <a:ext cx="9865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>
                <a:solidFill>
                  <a:srgbClr val="000000"/>
                </a:solidFill>
              </a:rPr>
              <a:t>Labor</a:t>
            </a:r>
            <a:r>
              <a:rPr lang="en-GB" sz="3200" b="1" dirty="0">
                <a:solidFill>
                  <a:srgbClr val="000000"/>
                </a:solidFill>
              </a:rPr>
              <a:t>, cost and timeline prediction.</a:t>
            </a:r>
          </a:p>
          <a:p>
            <a:pPr algn="ctr"/>
            <a:endParaRPr lang="en-LK" dirty="0"/>
          </a:p>
        </p:txBody>
      </p:sp>
      <p:pic>
        <p:nvPicPr>
          <p:cNvPr id="7" name="Picture 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66E233E7-CD06-9BD1-9405-F71075AA8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059" y="62373"/>
            <a:ext cx="2082617" cy="23585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C3F4278-CD83-D7E0-58FF-8B52562A39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580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5C48-B775-48FA-D955-62332E41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E549-250F-5EEA-7649-A385005F7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88029"/>
            <a:ext cx="6871320" cy="5181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“How can the inefficiencies in </a:t>
            </a:r>
            <a:r>
              <a:rPr lang="en-GB" b="1" dirty="0" err="1"/>
              <a:t>labor</a:t>
            </a:r>
            <a:r>
              <a:rPr lang="en-GB" b="1" dirty="0"/>
              <a:t> allocation, irregular attendance affects the cost and timeline in  construction projects?”</a:t>
            </a:r>
          </a:p>
          <a:p>
            <a:pPr marL="0" indent="0" algn="ctr">
              <a:buNone/>
            </a:pPr>
            <a:endParaRPr lang="en-LK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E242EA-4174-BC28-0621-4CFBAFEFD27F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8" name="Picture 7" descr="A person holding a magnifying glass and a question mark&#10;&#10;Description automatically generated">
            <a:extLst>
              <a:ext uri="{FF2B5EF4-FFF2-40B4-BE49-F238E27FC236}">
                <a16:creationId xmlns:a16="http://schemas.microsoft.com/office/drawing/2014/main" id="{4BAFFD78-1DC2-E9E6-9B68-E7F5E62A3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47" y="798873"/>
            <a:ext cx="4584284" cy="5754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05CB7CF7-0CE2-259B-459A-BF64E439F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4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47AB-D8C9-67DD-B68A-2F29ADA2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1824-BC87-119B-F455-7F5862B8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LK"/>
          </a:p>
        </p:txBody>
      </p:sp>
      <p:pic>
        <p:nvPicPr>
          <p:cNvPr id="4" name="Google Shape;758;p25">
            <a:extLst>
              <a:ext uri="{FF2B5EF4-FFF2-40B4-BE49-F238E27FC236}">
                <a16:creationId xmlns:a16="http://schemas.microsoft.com/office/drawing/2014/main" id="{241A1740-42C4-E3F2-ADCB-05C1BE2EA3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838200"/>
            <a:ext cx="5663952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p25">
            <a:extLst>
              <a:ext uri="{FF2B5EF4-FFF2-40B4-BE49-F238E27FC236}">
                <a16:creationId xmlns:a16="http://schemas.microsoft.com/office/drawing/2014/main" id="{62CCEE40-3486-079F-93C0-782178256269}"/>
              </a:ext>
            </a:extLst>
          </p:cNvPr>
          <p:cNvSpPr txBox="1"/>
          <p:nvPr/>
        </p:nvSpPr>
        <p:spPr>
          <a:xfrm>
            <a:off x="275110" y="985748"/>
            <a:ext cx="3444626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830" b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Specific Objective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8C225-94F7-FFF2-B22D-A1803024BA45}"/>
              </a:ext>
            </a:extLst>
          </p:cNvPr>
          <p:cNvSpPr txBox="1"/>
          <p:nvPr/>
        </p:nvSpPr>
        <p:spPr>
          <a:xfrm>
            <a:off x="177216" y="2059912"/>
            <a:ext cx="4046576" cy="334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To predict the </a:t>
            </a:r>
            <a:r>
              <a:rPr lang="en-GB" sz="2400" dirty="0" err="1"/>
              <a:t>labor</a:t>
            </a:r>
            <a:r>
              <a:rPr lang="en-GB" sz="2400" dirty="0"/>
              <a:t> count required for upcoming projects based on project categorization and to forecast the project timeline and cost during its progression.</a:t>
            </a:r>
            <a:endParaRPr lang="en-LK" sz="2400" dirty="0"/>
          </a:p>
        </p:txBody>
      </p:sp>
      <p:sp>
        <p:nvSpPr>
          <p:cNvPr id="11" name="Google Shape;769;p25">
            <a:extLst>
              <a:ext uri="{FF2B5EF4-FFF2-40B4-BE49-F238E27FC236}">
                <a16:creationId xmlns:a16="http://schemas.microsoft.com/office/drawing/2014/main" id="{5AD3F38F-AEF7-B4BC-C8FE-94DBA075FB07}"/>
              </a:ext>
            </a:extLst>
          </p:cNvPr>
          <p:cNvSpPr txBox="1"/>
          <p:nvPr/>
        </p:nvSpPr>
        <p:spPr>
          <a:xfrm>
            <a:off x="6096004" y="647431"/>
            <a:ext cx="6919723" cy="173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400" b="1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Analyzing past project details.</a:t>
            </a:r>
            <a:endParaRPr sz="2400" b="1">
              <a:solidFill>
                <a:srgbClr val="002060"/>
              </a:solidFill>
            </a:endParaRP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69;p25">
            <a:extLst>
              <a:ext uri="{FF2B5EF4-FFF2-40B4-BE49-F238E27FC236}">
                <a16:creationId xmlns:a16="http://schemas.microsoft.com/office/drawing/2014/main" id="{EA6FDAED-4562-AECD-16EA-474003945C4F}"/>
              </a:ext>
            </a:extLst>
          </p:cNvPr>
          <p:cNvSpPr txBox="1"/>
          <p:nvPr/>
        </p:nvSpPr>
        <p:spPr>
          <a:xfrm>
            <a:off x="6095469" y="1709034"/>
            <a:ext cx="5892800" cy="225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400" b="1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Training the system according to the past project details.</a:t>
            </a:r>
            <a:endParaRPr sz="2400" b="1">
              <a:solidFill>
                <a:srgbClr val="002060"/>
              </a:solidFill>
            </a:endParaRP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769;p25">
            <a:extLst>
              <a:ext uri="{FF2B5EF4-FFF2-40B4-BE49-F238E27FC236}">
                <a16:creationId xmlns:a16="http://schemas.microsoft.com/office/drawing/2014/main" id="{5F9FAE74-7CCF-869D-B80C-8F611EC52D50}"/>
              </a:ext>
            </a:extLst>
          </p:cNvPr>
          <p:cNvSpPr txBox="1"/>
          <p:nvPr/>
        </p:nvSpPr>
        <p:spPr>
          <a:xfrm>
            <a:off x="6146800" y="2986171"/>
            <a:ext cx="5892800" cy="2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70000"/>
              </a:lnSpc>
            </a:pPr>
            <a:r>
              <a:rPr lang="en-LK" sz="2400" b="1" dirty="0">
                <a:solidFill>
                  <a:srgbClr val="002060"/>
                </a:solidFill>
              </a:rPr>
              <a:t>Creating a platform to update the daily labor count and completed tasks.</a:t>
            </a:r>
          </a:p>
          <a:p>
            <a:pPr algn="just">
              <a:lnSpc>
                <a:spcPct val="139964"/>
              </a:lnSpc>
            </a:pPr>
            <a:endParaRPr sz="283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769;p25">
            <a:extLst>
              <a:ext uri="{FF2B5EF4-FFF2-40B4-BE49-F238E27FC236}">
                <a16:creationId xmlns:a16="http://schemas.microsoft.com/office/drawing/2014/main" id="{0BF752D9-56EA-E1C1-80EA-265199390A02}"/>
              </a:ext>
            </a:extLst>
          </p:cNvPr>
          <p:cNvSpPr txBox="1"/>
          <p:nvPr/>
        </p:nvSpPr>
        <p:spPr>
          <a:xfrm>
            <a:off x="6084148" y="4299815"/>
            <a:ext cx="5892800" cy="2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70000"/>
              </a:lnSpc>
            </a:pPr>
            <a:r>
              <a:rPr lang="en-LK" sz="2400" b="1">
                <a:solidFill>
                  <a:srgbClr val="002060"/>
                </a:solidFill>
              </a:rPr>
              <a:t>Predicting the realtime status of the projects.</a:t>
            </a:r>
          </a:p>
          <a:p>
            <a:pPr algn="just">
              <a:lnSpc>
                <a:spcPct val="139964"/>
              </a:lnSpc>
            </a:pPr>
            <a:endParaRPr sz="283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7D206-4E68-274D-74CF-ED2F7BA20B6E}"/>
              </a:ext>
            </a:extLst>
          </p:cNvPr>
          <p:cNvSpPr txBox="1"/>
          <p:nvPr/>
        </p:nvSpPr>
        <p:spPr>
          <a:xfrm>
            <a:off x="5159896" y="1268764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F9BDA-BB72-3EAD-BF69-B4C6F136E55F}"/>
              </a:ext>
            </a:extLst>
          </p:cNvPr>
          <p:cNvSpPr txBox="1"/>
          <p:nvPr/>
        </p:nvSpPr>
        <p:spPr>
          <a:xfrm>
            <a:off x="5159896" y="2512495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03730-4EE2-7F1D-CF92-84E5D17B7067}"/>
              </a:ext>
            </a:extLst>
          </p:cNvPr>
          <p:cNvSpPr txBox="1"/>
          <p:nvPr/>
        </p:nvSpPr>
        <p:spPr>
          <a:xfrm>
            <a:off x="5159896" y="3798416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2A769E-0EEE-DC6A-BC68-C11D41090880}"/>
              </a:ext>
            </a:extLst>
          </p:cNvPr>
          <p:cNvSpPr txBox="1"/>
          <p:nvPr/>
        </p:nvSpPr>
        <p:spPr>
          <a:xfrm>
            <a:off x="5159896" y="5068673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3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Google Shape;768;p25">
            <a:extLst>
              <a:ext uri="{FF2B5EF4-FFF2-40B4-BE49-F238E27FC236}">
                <a16:creationId xmlns:a16="http://schemas.microsoft.com/office/drawing/2014/main" id="{CCB98A5C-2DA4-8882-6F77-C6C432F83569}"/>
              </a:ext>
            </a:extLst>
          </p:cNvPr>
          <p:cNvSpPr txBox="1"/>
          <p:nvPr/>
        </p:nvSpPr>
        <p:spPr>
          <a:xfrm>
            <a:off x="6943241" y="-247429"/>
            <a:ext cx="3444626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20055"/>
              </a:lnSpc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39964"/>
              </a:lnSpc>
            </a:pPr>
            <a:r>
              <a:rPr lang="en-US" sz="2830" b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Sub Objectives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6AB47-2D11-7E4F-E18B-5146EC45C19C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45377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7493" y="66975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3445242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4905405" y="2204864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6385778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7830150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845779" y="221083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3458588" y="1122279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 for construction projects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7983194" y="740084"/>
            <a:ext cx="1178902" cy="13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Predict timeline and budget variations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1119682" y="1465668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1452942" y="2275571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4874493" y="1395528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Focused</a:t>
            </a:r>
          </a:p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Dashboards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6355630" y="1138346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 requirement prediction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9272797" y="220453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9299007" y="1098083"/>
            <a:ext cx="1406619" cy="10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Tracking daily logs and attendance</a:t>
            </a:r>
            <a:endParaRPr dirty="0"/>
          </a:p>
        </p:txBody>
      </p:sp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8165" y="225145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sp>
        <p:nvSpPr>
          <p:cNvPr id="3" name="Google Shape;317;p10">
            <a:extLst>
              <a:ext uri="{FF2B5EF4-FFF2-40B4-BE49-F238E27FC236}">
                <a16:creationId xmlns:a16="http://schemas.microsoft.com/office/drawing/2014/main" id="{2FB37AF0-9D00-6E0D-3D6A-0D1C5C942345}"/>
              </a:ext>
            </a:extLst>
          </p:cNvPr>
          <p:cNvSpPr/>
          <p:nvPr/>
        </p:nvSpPr>
        <p:spPr>
          <a:xfrm>
            <a:off x="3432378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Google Shape;318;p10">
            <a:extLst>
              <a:ext uri="{FF2B5EF4-FFF2-40B4-BE49-F238E27FC236}">
                <a16:creationId xmlns:a16="http://schemas.microsoft.com/office/drawing/2014/main" id="{DBC901D0-6459-CEEC-6A77-A16E494FA49D}"/>
              </a:ext>
            </a:extLst>
          </p:cNvPr>
          <p:cNvSpPr/>
          <p:nvPr/>
        </p:nvSpPr>
        <p:spPr>
          <a:xfrm>
            <a:off x="4902710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" name="Google Shape;319;p10">
            <a:extLst>
              <a:ext uri="{FF2B5EF4-FFF2-40B4-BE49-F238E27FC236}">
                <a16:creationId xmlns:a16="http://schemas.microsoft.com/office/drawing/2014/main" id="{2ADE951A-0FD6-FD5C-764A-96EAE205A597}"/>
              </a:ext>
            </a:extLst>
          </p:cNvPr>
          <p:cNvSpPr/>
          <p:nvPr/>
        </p:nvSpPr>
        <p:spPr>
          <a:xfrm>
            <a:off x="6372914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320;p10">
            <a:extLst>
              <a:ext uri="{FF2B5EF4-FFF2-40B4-BE49-F238E27FC236}">
                <a16:creationId xmlns:a16="http://schemas.microsoft.com/office/drawing/2014/main" id="{E8A05887-5347-7AC4-D6D7-BC3A737B1770}"/>
              </a:ext>
            </a:extLst>
          </p:cNvPr>
          <p:cNvSpPr/>
          <p:nvPr/>
        </p:nvSpPr>
        <p:spPr>
          <a:xfrm>
            <a:off x="7817286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353;p10">
            <a:extLst>
              <a:ext uri="{FF2B5EF4-FFF2-40B4-BE49-F238E27FC236}">
                <a16:creationId xmlns:a16="http://schemas.microsoft.com/office/drawing/2014/main" id="{F83788B7-98BE-7172-6D75-31179AEB06A9}"/>
              </a:ext>
            </a:extLst>
          </p:cNvPr>
          <p:cNvSpPr/>
          <p:nvPr/>
        </p:nvSpPr>
        <p:spPr>
          <a:xfrm>
            <a:off x="832915" y="280821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377;p10">
            <a:extLst>
              <a:ext uri="{FF2B5EF4-FFF2-40B4-BE49-F238E27FC236}">
                <a16:creationId xmlns:a16="http://schemas.microsoft.com/office/drawing/2014/main" id="{A5F66B82-0150-CE8A-BF71-51D9F64EAB06}"/>
              </a:ext>
            </a:extLst>
          </p:cNvPr>
          <p:cNvSpPr txBox="1"/>
          <p:nvPr/>
        </p:nvSpPr>
        <p:spPr>
          <a:xfrm>
            <a:off x="1199602" y="2890406"/>
            <a:ext cx="1908619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ALICE Technologies</a:t>
            </a:r>
            <a:endParaRPr dirty="0"/>
          </a:p>
        </p:txBody>
      </p:sp>
      <p:sp>
        <p:nvSpPr>
          <p:cNvPr id="31" name="Google Shape;320;p10">
            <a:extLst>
              <a:ext uri="{FF2B5EF4-FFF2-40B4-BE49-F238E27FC236}">
                <a16:creationId xmlns:a16="http://schemas.microsoft.com/office/drawing/2014/main" id="{203B97C0-178C-2E83-5E14-007CB8FF75F2}"/>
              </a:ext>
            </a:extLst>
          </p:cNvPr>
          <p:cNvSpPr/>
          <p:nvPr/>
        </p:nvSpPr>
        <p:spPr>
          <a:xfrm>
            <a:off x="9259933" y="280191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Google Shape;317;p10">
            <a:extLst>
              <a:ext uri="{FF2B5EF4-FFF2-40B4-BE49-F238E27FC236}">
                <a16:creationId xmlns:a16="http://schemas.microsoft.com/office/drawing/2014/main" id="{F6429AF0-D41E-26D5-7046-06123994CF21}"/>
              </a:ext>
            </a:extLst>
          </p:cNvPr>
          <p:cNvSpPr/>
          <p:nvPr/>
        </p:nvSpPr>
        <p:spPr>
          <a:xfrm>
            <a:off x="3432378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Google Shape;318;p10">
            <a:extLst>
              <a:ext uri="{FF2B5EF4-FFF2-40B4-BE49-F238E27FC236}">
                <a16:creationId xmlns:a16="http://schemas.microsoft.com/office/drawing/2014/main" id="{70B1B0CE-55C2-7146-E06B-DB11DA3C3864}"/>
              </a:ext>
            </a:extLst>
          </p:cNvPr>
          <p:cNvSpPr/>
          <p:nvPr/>
        </p:nvSpPr>
        <p:spPr>
          <a:xfrm>
            <a:off x="4902710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Google Shape;319;p10">
            <a:extLst>
              <a:ext uri="{FF2B5EF4-FFF2-40B4-BE49-F238E27FC236}">
                <a16:creationId xmlns:a16="http://schemas.microsoft.com/office/drawing/2014/main" id="{DA4D3C9D-A057-5B32-2BF2-FE8843B3F9DF}"/>
              </a:ext>
            </a:extLst>
          </p:cNvPr>
          <p:cNvSpPr/>
          <p:nvPr/>
        </p:nvSpPr>
        <p:spPr>
          <a:xfrm>
            <a:off x="6372914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20;p10">
            <a:extLst>
              <a:ext uri="{FF2B5EF4-FFF2-40B4-BE49-F238E27FC236}">
                <a16:creationId xmlns:a16="http://schemas.microsoft.com/office/drawing/2014/main" id="{6F802104-AB20-E3BB-CD54-1879A1B2A71F}"/>
              </a:ext>
            </a:extLst>
          </p:cNvPr>
          <p:cNvSpPr/>
          <p:nvPr/>
        </p:nvSpPr>
        <p:spPr>
          <a:xfrm>
            <a:off x="7817286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Google Shape;353;p10">
            <a:extLst>
              <a:ext uri="{FF2B5EF4-FFF2-40B4-BE49-F238E27FC236}">
                <a16:creationId xmlns:a16="http://schemas.microsoft.com/office/drawing/2014/main" id="{913D94C4-A206-4179-3F93-594B688FB2E6}"/>
              </a:ext>
            </a:extLst>
          </p:cNvPr>
          <p:cNvSpPr/>
          <p:nvPr/>
        </p:nvSpPr>
        <p:spPr>
          <a:xfrm>
            <a:off x="832915" y="3408838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Google Shape;377;p10">
            <a:extLst>
              <a:ext uri="{FF2B5EF4-FFF2-40B4-BE49-F238E27FC236}">
                <a16:creationId xmlns:a16="http://schemas.microsoft.com/office/drawing/2014/main" id="{878DCE0E-3B9A-7B82-3BF6-669E4614260A}"/>
              </a:ext>
            </a:extLst>
          </p:cNvPr>
          <p:cNvSpPr txBox="1"/>
          <p:nvPr/>
        </p:nvSpPr>
        <p:spPr>
          <a:xfrm>
            <a:off x="1440078" y="347357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sp>
        <p:nvSpPr>
          <p:cNvPr id="43" name="Google Shape;320;p10">
            <a:extLst>
              <a:ext uri="{FF2B5EF4-FFF2-40B4-BE49-F238E27FC236}">
                <a16:creationId xmlns:a16="http://schemas.microsoft.com/office/drawing/2014/main" id="{A05CF9EA-F459-DD83-A6F6-B1800031FFA9}"/>
              </a:ext>
            </a:extLst>
          </p:cNvPr>
          <p:cNvSpPr/>
          <p:nvPr/>
        </p:nvSpPr>
        <p:spPr>
          <a:xfrm>
            <a:off x="9259933" y="3402538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Google Shape;317;p10">
            <a:extLst>
              <a:ext uri="{FF2B5EF4-FFF2-40B4-BE49-F238E27FC236}">
                <a16:creationId xmlns:a16="http://schemas.microsoft.com/office/drawing/2014/main" id="{29E71FF7-C271-82E4-8E01-0497C6B55FF7}"/>
              </a:ext>
            </a:extLst>
          </p:cNvPr>
          <p:cNvSpPr/>
          <p:nvPr/>
        </p:nvSpPr>
        <p:spPr>
          <a:xfrm>
            <a:off x="3431109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318;p10">
            <a:extLst>
              <a:ext uri="{FF2B5EF4-FFF2-40B4-BE49-F238E27FC236}">
                <a16:creationId xmlns:a16="http://schemas.microsoft.com/office/drawing/2014/main" id="{40D7B303-5BA1-4C89-B340-B2A1C149912E}"/>
              </a:ext>
            </a:extLst>
          </p:cNvPr>
          <p:cNvSpPr/>
          <p:nvPr/>
        </p:nvSpPr>
        <p:spPr>
          <a:xfrm>
            <a:off x="4901441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Google Shape;319;p10">
            <a:extLst>
              <a:ext uri="{FF2B5EF4-FFF2-40B4-BE49-F238E27FC236}">
                <a16:creationId xmlns:a16="http://schemas.microsoft.com/office/drawing/2014/main" id="{431755D2-E16F-0068-5423-9EE84E004BF7}"/>
              </a:ext>
            </a:extLst>
          </p:cNvPr>
          <p:cNvSpPr/>
          <p:nvPr/>
        </p:nvSpPr>
        <p:spPr>
          <a:xfrm>
            <a:off x="6371645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320;p10">
            <a:extLst>
              <a:ext uri="{FF2B5EF4-FFF2-40B4-BE49-F238E27FC236}">
                <a16:creationId xmlns:a16="http://schemas.microsoft.com/office/drawing/2014/main" id="{58303EDF-DEE7-B582-D98F-C3F6250738B2}"/>
              </a:ext>
            </a:extLst>
          </p:cNvPr>
          <p:cNvSpPr/>
          <p:nvPr/>
        </p:nvSpPr>
        <p:spPr>
          <a:xfrm>
            <a:off x="7816017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Google Shape;353;p10">
            <a:extLst>
              <a:ext uri="{FF2B5EF4-FFF2-40B4-BE49-F238E27FC236}">
                <a16:creationId xmlns:a16="http://schemas.microsoft.com/office/drawing/2014/main" id="{BDDD3953-31FC-5C61-A839-C92570866C67}"/>
              </a:ext>
            </a:extLst>
          </p:cNvPr>
          <p:cNvSpPr/>
          <p:nvPr/>
        </p:nvSpPr>
        <p:spPr>
          <a:xfrm>
            <a:off x="831646" y="4017032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8" name="Google Shape;320;p10">
            <a:extLst>
              <a:ext uri="{FF2B5EF4-FFF2-40B4-BE49-F238E27FC236}">
                <a16:creationId xmlns:a16="http://schemas.microsoft.com/office/drawing/2014/main" id="{031E2FC8-08EA-9B71-F7DB-8A6C583830B5}"/>
              </a:ext>
            </a:extLst>
          </p:cNvPr>
          <p:cNvSpPr/>
          <p:nvPr/>
        </p:nvSpPr>
        <p:spPr>
          <a:xfrm>
            <a:off x="9258664" y="4010732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Google Shape;317;p10">
            <a:extLst>
              <a:ext uri="{FF2B5EF4-FFF2-40B4-BE49-F238E27FC236}">
                <a16:creationId xmlns:a16="http://schemas.microsoft.com/office/drawing/2014/main" id="{206AD663-4CB1-B18F-5F23-80584AB2C536}"/>
              </a:ext>
            </a:extLst>
          </p:cNvPr>
          <p:cNvSpPr/>
          <p:nvPr/>
        </p:nvSpPr>
        <p:spPr>
          <a:xfrm>
            <a:off x="3437228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0" name="Google Shape;318;p10">
            <a:extLst>
              <a:ext uri="{FF2B5EF4-FFF2-40B4-BE49-F238E27FC236}">
                <a16:creationId xmlns:a16="http://schemas.microsoft.com/office/drawing/2014/main" id="{6FA4B031-9A35-90E8-CE2B-051248B9AF1B}"/>
              </a:ext>
            </a:extLst>
          </p:cNvPr>
          <p:cNvSpPr/>
          <p:nvPr/>
        </p:nvSpPr>
        <p:spPr>
          <a:xfrm>
            <a:off x="4907560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Google Shape;319;p10">
            <a:extLst>
              <a:ext uri="{FF2B5EF4-FFF2-40B4-BE49-F238E27FC236}">
                <a16:creationId xmlns:a16="http://schemas.microsoft.com/office/drawing/2014/main" id="{E48342B7-7A83-FA59-9170-F35A5428E192}"/>
              </a:ext>
            </a:extLst>
          </p:cNvPr>
          <p:cNvSpPr/>
          <p:nvPr/>
        </p:nvSpPr>
        <p:spPr>
          <a:xfrm>
            <a:off x="6377764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" name="Google Shape;320;p10">
            <a:extLst>
              <a:ext uri="{FF2B5EF4-FFF2-40B4-BE49-F238E27FC236}">
                <a16:creationId xmlns:a16="http://schemas.microsoft.com/office/drawing/2014/main" id="{0F295F63-3A3B-4C57-7EB1-1A02DBA0B3EB}"/>
              </a:ext>
            </a:extLst>
          </p:cNvPr>
          <p:cNvSpPr/>
          <p:nvPr/>
        </p:nvSpPr>
        <p:spPr>
          <a:xfrm>
            <a:off x="7822136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353;p10">
            <a:extLst>
              <a:ext uri="{FF2B5EF4-FFF2-40B4-BE49-F238E27FC236}">
                <a16:creationId xmlns:a16="http://schemas.microsoft.com/office/drawing/2014/main" id="{B19243D1-B29C-9E0A-0B3A-4E80F547B7A9}"/>
              </a:ext>
            </a:extLst>
          </p:cNvPr>
          <p:cNvSpPr/>
          <p:nvPr/>
        </p:nvSpPr>
        <p:spPr>
          <a:xfrm>
            <a:off x="837765" y="4606695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377;p10">
            <a:extLst>
              <a:ext uri="{FF2B5EF4-FFF2-40B4-BE49-F238E27FC236}">
                <a16:creationId xmlns:a16="http://schemas.microsoft.com/office/drawing/2014/main" id="{D41202D5-8522-698B-0F3A-C4B1C4C21440}"/>
              </a:ext>
            </a:extLst>
          </p:cNvPr>
          <p:cNvSpPr txBox="1"/>
          <p:nvPr/>
        </p:nvSpPr>
        <p:spPr>
          <a:xfrm>
            <a:off x="1393385" y="4084988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LaborChart</a:t>
            </a:r>
            <a:endParaRPr dirty="0"/>
          </a:p>
        </p:txBody>
      </p:sp>
      <p:sp>
        <p:nvSpPr>
          <p:cNvPr id="92" name="Google Shape;320;p10">
            <a:extLst>
              <a:ext uri="{FF2B5EF4-FFF2-40B4-BE49-F238E27FC236}">
                <a16:creationId xmlns:a16="http://schemas.microsoft.com/office/drawing/2014/main" id="{EA87FED4-6DA2-0A19-2C83-16A143C5CB34}"/>
              </a:ext>
            </a:extLst>
          </p:cNvPr>
          <p:cNvSpPr/>
          <p:nvPr/>
        </p:nvSpPr>
        <p:spPr>
          <a:xfrm>
            <a:off x="9264783" y="4600395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317;p10">
            <a:extLst>
              <a:ext uri="{FF2B5EF4-FFF2-40B4-BE49-F238E27FC236}">
                <a16:creationId xmlns:a16="http://schemas.microsoft.com/office/drawing/2014/main" id="{6E17A42E-D3AD-97D6-EC38-0236809AC5B4}"/>
              </a:ext>
            </a:extLst>
          </p:cNvPr>
          <p:cNvSpPr/>
          <p:nvPr/>
        </p:nvSpPr>
        <p:spPr>
          <a:xfrm>
            <a:off x="3431109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318;p10">
            <a:extLst>
              <a:ext uri="{FF2B5EF4-FFF2-40B4-BE49-F238E27FC236}">
                <a16:creationId xmlns:a16="http://schemas.microsoft.com/office/drawing/2014/main" id="{CDFED365-73C6-F950-DAFD-2ECD9F86C127}"/>
              </a:ext>
            </a:extLst>
          </p:cNvPr>
          <p:cNvSpPr/>
          <p:nvPr/>
        </p:nvSpPr>
        <p:spPr>
          <a:xfrm>
            <a:off x="4901441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319;p10">
            <a:extLst>
              <a:ext uri="{FF2B5EF4-FFF2-40B4-BE49-F238E27FC236}">
                <a16:creationId xmlns:a16="http://schemas.microsoft.com/office/drawing/2014/main" id="{D4C8DAB8-63D9-2F9B-0559-2D6C352AC060}"/>
              </a:ext>
            </a:extLst>
          </p:cNvPr>
          <p:cNvSpPr/>
          <p:nvPr/>
        </p:nvSpPr>
        <p:spPr>
          <a:xfrm>
            <a:off x="6371645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1" name="Google Shape;320;p10">
            <a:extLst>
              <a:ext uri="{FF2B5EF4-FFF2-40B4-BE49-F238E27FC236}">
                <a16:creationId xmlns:a16="http://schemas.microsoft.com/office/drawing/2014/main" id="{0352203E-1FF4-C7D1-31A8-B7A2F25CBEEE}"/>
              </a:ext>
            </a:extLst>
          </p:cNvPr>
          <p:cNvSpPr/>
          <p:nvPr/>
        </p:nvSpPr>
        <p:spPr>
          <a:xfrm>
            <a:off x="7816017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353;p10">
            <a:extLst>
              <a:ext uri="{FF2B5EF4-FFF2-40B4-BE49-F238E27FC236}">
                <a16:creationId xmlns:a16="http://schemas.microsoft.com/office/drawing/2014/main" id="{CAA4A24B-8F44-6104-3073-C05200EE405C}"/>
              </a:ext>
            </a:extLst>
          </p:cNvPr>
          <p:cNvSpPr/>
          <p:nvPr/>
        </p:nvSpPr>
        <p:spPr>
          <a:xfrm>
            <a:off x="831646" y="5195219"/>
            <a:ext cx="2543261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Google Shape;377;p10">
            <a:extLst>
              <a:ext uri="{FF2B5EF4-FFF2-40B4-BE49-F238E27FC236}">
                <a16:creationId xmlns:a16="http://schemas.microsoft.com/office/drawing/2014/main" id="{A09792FA-728C-A94C-4777-6B59FBA49C49}"/>
              </a:ext>
            </a:extLst>
          </p:cNvPr>
          <p:cNvSpPr txBox="1"/>
          <p:nvPr/>
        </p:nvSpPr>
        <p:spPr>
          <a:xfrm>
            <a:off x="1455963" y="4683638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PlanGrid</a:t>
            </a:r>
            <a:endParaRPr dirty="0"/>
          </a:p>
        </p:txBody>
      </p:sp>
      <p:sp>
        <p:nvSpPr>
          <p:cNvPr id="120" name="Google Shape;320;p10">
            <a:extLst>
              <a:ext uri="{FF2B5EF4-FFF2-40B4-BE49-F238E27FC236}">
                <a16:creationId xmlns:a16="http://schemas.microsoft.com/office/drawing/2014/main" id="{9355F09B-AB8F-F286-8A92-4A47E6407FE6}"/>
              </a:ext>
            </a:extLst>
          </p:cNvPr>
          <p:cNvSpPr/>
          <p:nvPr/>
        </p:nvSpPr>
        <p:spPr>
          <a:xfrm>
            <a:off x="9258664" y="5188919"/>
            <a:ext cx="1406619" cy="518921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8" name="Google Shape;338;p10">
            <a:extLst>
              <a:ext uri="{FF2B5EF4-FFF2-40B4-BE49-F238E27FC236}">
                <a16:creationId xmlns:a16="http://schemas.microsoft.com/office/drawing/2014/main" id="{D0CAA8F2-2B89-F61B-3EE4-C611AA174F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1091" y="284339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338;p10">
            <a:extLst>
              <a:ext uri="{FF2B5EF4-FFF2-40B4-BE49-F238E27FC236}">
                <a16:creationId xmlns:a16="http://schemas.microsoft.com/office/drawing/2014/main" id="{BC5C98A5-6FAE-BF8B-415C-F2291E3DEC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8837" y="347108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338;p10">
            <a:extLst>
              <a:ext uri="{FF2B5EF4-FFF2-40B4-BE49-F238E27FC236}">
                <a16:creationId xmlns:a16="http://schemas.microsoft.com/office/drawing/2014/main" id="{5C5FA399-3E76-04A5-7878-8F3FD1A416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88110" y="466068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338;p10">
            <a:extLst>
              <a:ext uri="{FF2B5EF4-FFF2-40B4-BE49-F238E27FC236}">
                <a16:creationId xmlns:a16="http://schemas.microsoft.com/office/drawing/2014/main" id="{25AED8D7-1B44-D80D-7DAE-9B1601CBE6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9292" y="225651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338;p10">
            <a:extLst>
              <a:ext uri="{FF2B5EF4-FFF2-40B4-BE49-F238E27FC236}">
                <a16:creationId xmlns:a16="http://schemas.microsoft.com/office/drawing/2014/main" id="{C9B5B0D0-4FD1-C6C3-CF47-F33A4C4F89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7947" y="286455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338;p10">
            <a:extLst>
              <a:ext uri="{FF2B5EF4-FFF2-40B4-BE49-F238E27FC236}">
                <a16:creationId xmlns:a16="http://schemas.microsoft.com/office/drawing/2014/main" id="{F60A454D-E12C-54E1-880A-7BD0D1C7B6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3355" y="3475757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338;p10">
            <a:extLst>
              <a:ext uri="{FF2B5EF4-FFF2-40B4-BE49-F238E27FC236}">
                <a16:creationId xmlns:a16="http://schemas.microsoft.com/office/drawing/2014/main" id="{FEA49550-59C0-B6A0-7893-44CDD8E9DA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9292" y="405363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338;p10">
            <a:extLst>
              <a:ext uri="{FF2B5EF4-FFF2-40B4-BE49-F238E27FC236}">
                <a16:creationId xmlns:a16="http://schemas.microsoft.com/office/drawing/2014/main" id="{F175897A-739B-A157-81A7-70E5A6F129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9292" y="462772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359;p10">
            <a:extLst>
              <a:ext uri="{FF2B5EF4-FFF2-40B4-BE49-F238E27FC236}">
                <a16:creationId xmlns:a16="http://schemas.microsoft.com/office/drawing/2014/main" id="{3177A3DB-2AFD-BAFB-0A61-789A9E476F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5493" y="286604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359;p10">
            <a:extLst>
              <a:ext uri="{FF2B5EF4-FFF2-40B4-BE49-F238E27FC236}">
                <a16:creationId xmlns:a16="http://schemas.microsoft.com/office/drawing/2014/main" id="{6D8B6FA6-1501-20A1-748E-B38664FBD3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5493" y="3474833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359;p10">
            <a:extLst>
              <a:ext uri="{FF2B5EF4-FFF2-40B4-BE49-F238E27FC236}">
                <a16:creationId xmlns:a16="http://schemas.microsoft.com/office/drawing/2014/main" id="{320761FD-A3A8-4F3C-23CE-A497D9950B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4003" y="404471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359;p10">
            <a:extLst>
              <a:ext uri="{FF2B5EF4-FFF2-40B4-BE49-F238E27FC236}">
                <a16:creationId xmlns:a16="http://schemas.microsoft.com/office/drawing/2014/main" id="{2436B7F7-FD2B-0650-C144-3A9308601B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7384" y="406812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359;p10">
            <a:extLst>
              <a:ext uri="{FF2B5EF4-FFF2-40B4-BE49-F238E27FC236}">
                <a16:creationId xmlns:a16="http://schemas.microsoft.com/office/drawing/2014/main" id="{A450C46B-25B4-2D9C-CA03-B22A3B8097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5894" y="463800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359;p10">
            <a:extLst>
              <a:ext uri="{FF2B5EF4-FFF2-40B4-BE49-F238E27FC236}">
                <a16:creationId xmlns:a16="http://schemas.microsoft.com/office/drawing/2014/main" id="{44A89691-740F-2366-4070-FD9B0F7828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6301" y="229425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359;p10">
            <a:extLst>
              <a:ext uri="{FF2B5EF4-FFF2-40B4-BE49-F238E27FC236}">
                <a16:creationId xmlns:a16="http://schemas.microsoft.com/office/drawing/2014/main" id="{CCCE9842-C7D6-5CF3-9983-BE49804E4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4811" y="286413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359;p10">
            <a:extLst>
              <a:ext uri="{FF2B5EF4-FFF2-40B4-BE49-F238E27FC236}">
                <a16:creationId xmlns:a16="http://schemas.microsoft.com/office/drawing/2014/main" id="{7C0F3F78-23CD-4DCE-4BFE-A956E08764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7937" y="3474833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359;p10">
            <a:extLst>
              <a:ext uri="{FF2B5EF4-FFF2-40B4-BE49-F238E27FC236}">
                <a16:creationId xmlns:a16="http://schemas.microsoft.com/office/drawing/2014/main" id="{F374869B-5187-3B54-A0CA-76A6CC5ACA2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7937" y="408362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359;p10">
            <a:extLst>
              <a:ext uri="{FF2B5EF4-FFF2-40B4-BE49-F238E27FC236}">
                <a16:creationId xmlns:a16="http://schemas.microsoft.com/office/drawing/2014/main" id="{B5BEED03-645E-199D-2F72-890462FB71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447" y="4653505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359;p10">
            <a:extLst>
              <a:ext uri="{FF2B5EF4-FFF2-40B4-BE49-F238E27FC236}">
                <a16:creationId xmlns:a16="http://schemas.microsoft.com/office/drawing/2014/main" id="{6D1BCB0D-21B2-C81A-A7AF-7CE694A2F1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446" y="226817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338;p10">
            <a:extLst>
              <a:ext uri="{FF2B5EF4-FFF2-40B4-BE49-F238E27FC236}">
                <a16:creationId xmlns:a16="http://schemas.microsoft.com/office/drawing/2014/main" id="{CD64E47A-0DE3-52ED-589D-2AC54D4660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9107" y="225685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338;p10">
            <a:extLst>
              <a:ext uri="{FF2B5EF4-FFF2-40B4-BE49-F238E27FC236}">
                <a16:creationId xmlns:a16="http://schemas.microsoft.com/office/drawing/2014/main" id="{708126AA-1BE2-D8BD-CAC3-4EC1BA1EAE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762" y="282206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338;p10">
            <a:extLst>
              <a:ext uri="{FF2B5EF4-FFF2-40B4-BE49-F238E27FC236}">
                <a16:creationId xmlns:a16="http://schemas.microsoft.com/office/drawing/2014/main" id="{5B731F07-8B2A-03B8-2517-0EA2FD1CEE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3170" y="343326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338;p10">
            <a:extLst>
              <a:ext uri="{FF2B5EF4-FFF2-40B4-BE49-F238E27FC236}">
                <a16:creationId xmlns:a16="http://schemas.microsoft.com/office/drawing/2014/main" id="{648F8D43-4C3F-FB00-CD6E-556658594A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9107" y="4011135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338;p10">
            <a:extLst>
              <a:ext uri="{FF2B5EF4-FFF2-40B4-BE49-F238E27FC236}">
                <a16:creationId xmlns:a16="http://schemas.microsoft.com/office/drawing/2014/main" id="{BAAD5ADF-794E-DB8B-96CD-8FADDC74B5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9107" y="4620541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377;p10">
            <a:extLst>
              <a:ext uri="{FF2B5EF4-FFF2-40B4-BE49-F238E27FC236}">
                <a16:creationId xmlns:a16="http://schemas.microsoft.com/office/drawing/2014/main" id="{8B7524F9-9B58-6E82-DD01-8B671DF4359B}"/>
              </a:ext>
            </a:extLst>
          </p:cNvPr>
          <p:cNvSpPr txBox="1"/>
          <p:nvPr/>
        </p:nvSpPr>
        <p:spPr>
          <a:xfrm>
            <a:off x="1452942" y="5279747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pic>
        <p:nvPicPr>
          <p:cNvPr id="164" name="Google Shape;338;p10">
            <a:extLst>
              <a:ext uri="{FF2B5EF4-FFF2-40B4-BE49-F238E27FC236}">
                <a16:creationId xmlns:a16="http://schemas.microsoft.com/office/drawing/2014/main" id="{70E6644C-C8F5-E091-5E89-D46A736514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6765" y="525577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338;p10">
            <a:extLst>
              <a:ext uri="{FF2B5EF4-FFF2-40B4-BE49-F238E27FC236}">
                <a16:creationId xmlns:a16="http://schemas.microsoft.com/office/drawing/2014/main" id="{6415F2CA-FCFA-38AD-38AE-4EDDB020BB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7947" y="522281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338;p10">
            <a:extLst>
              <a:ext uri="{FF2B5EF4-FFF2-40B4-BE49-F238E27FC236}">
                <a16:creationId xmlns:a16="http://schemas.microsoft.com/office/drawing/2014/main" id="{0695CF13-7651-E079-344E-3A4AB2798A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762" y="521563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338;p10">
            <a:extLst>
              <a:ext uri="{FF2B5EF4-FFF2-40B4-BE49-F238E27FC236}">
                <a16:creationId xmlns:a16="http://schemas.microsoft.com/office/drawing/2014/main" id="{13333C01-B524-7258-E900-5087F7806B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86079" y="5229989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338;p10">
            <a:extLst>
              <a:ext uri="{FF2B5EF4-FFF2-40B4-BE49-F238E27FC236}">
                <a16:creationId xmlns:a16="http://schemas.microsoft.com/office/drawing/2014/main" id="{73C785DE-7481-B731-58F1-BA24F066E2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5894" y="5222810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A71A53EB-56DC-003A-A3A1-D70F4192AE83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5064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4A38-48AF-9248-843C-4876654A0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76808" y="1082417"/>
            <a:ext cx="10363200" cy="1470025"/>
          </a:xfrm>
        </p:spPr>
        <p:txBody>
          <a:bodyPr/>
          <a:lstStyle/>
          <a:p>
            <a:r>
              <a:rPr lang="en-LK" b="1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99709-0A53-8FA3-2169-A6F8E2C07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52" y="3528396"/>
            <a:ext cx="11593288" cy="2852885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Overview Diagram</a:t>
            </a:r>
            <a:endParaRPr lang="en-GB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Technologies</a:t>
            </a:r>
            <a:endParaRPr lang="en-LK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LK" b="1" dirty="0">
                <a:solidFill>
                  <a:schemeClr val="tx1"/>
                </a:solidFill>
              </a:rPr>
              <a:t>Data Gathering and Data Requirements</a:t>
            </a:r>
            <a:endParaRPr lang="en-GB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Current Progress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Project Evidence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Future Progress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LK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65AE20-C067-A3C6-9A73-C72D5B1A8185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pic>
        <p:nvPicPr>
          <p:cNvPr id="6" name="Picture 5" descr="A hands holding a book&#10;&#10;Description automatically generated">
            <a:extLst>
              <a:ext uri="{FF2B5EF4-FFF2-40B4-BE49-F238E27FC236}">
                <a16:creationId xmlns:a16="http://schemas.microsoft.com/office/drawing/2014/main" id="{B3A8F6B0-1462-253E-52D4-DA85077EC1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04116" y="104954"/>
            <a:ext cx="5347443" cy="3781246"/>
          </a:xfrm>
          <a:prstGeom prst="rect">
            <a:avLst/>
          </a:prstGeom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1E5DE9C-927B-FCBF-D5A6-DBC31485C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BB70-5345-2CCA-6956-B7A02264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22" y="-8307"/>
            <a:ext cx="11684000" cy="792162"/>
          </a:xfrm>
        </p:spPr>
        <p:txBody>
          <a:bodyPr/>
          <a:lstStyle/>
          <a:p>
            <a:r>
              <a:rPr lang="en-LK" b="1"/>
              <a:t>Overview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9BE089-0089-4245-45FA-CFFE34B67B82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19009-32F5-BE24-B1D0-FAA3BFF8C8FF}"/>
              </a:ext>
            </a:extLst>
          </p:cNvPr>
          <p:cNvSpPr txBox="1"/>
          <p:nvPr/>
        </p:nvSpPr>
        <p:spPr>
          <a:xfrm>
            <a:off x="153555" y="3611169"/>
            <a:ext cx="3134327" cy="258532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 dirty="0">
                <a:solidFill>
                  <a:schemeClr val="bg1"/>
                </a:solidFill>
              </a:rPr>
              <a:t>Labor Prediction on Project Categorization</a:t>
            </a: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FBAE4-9D82-C4B8-A5A3-2245E9F9034C}"/>
              </a:ext>
            </a:extLst>
          </p:cNvPr>
          <p:cNvSpPr txBox="1"/>
          <p:nvPr/>
        </p:nvSpPr>
        <p:spPr>
          <a:xfrm>
            <a:off x="3519053" y="763788"/>
            <a:ext cx="5616982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LK" b="1">
                <a:solidFill>
                  <a:schemeClr val="accent1">
                    <a:lumMod val="75000"/>
                  </a:schemeClr>
                </a:solidFill>
              </a:rPr>
              <a:t>Recording the Daily Tasks  and Labor Attendance</a:t>
            </a: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LK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 descr="A blue and white rectangular object with lines&#10;&#10;Description automatically generated">
            <a:extLst>
              <a:ext uri="{FF2B5EF4-FFF2-40B4-BE49-F238E27FC236}">
                <a16:creationId xmlns:a16="http://schemas.microsoft.com/office/drawing/2014/main" id="{4D2F154B-4C02-8C6D-51CE-E161E6073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64110" y="1420883"/>
            <a:ext cx="664414" cy="523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45582E-9828-7645-6E0E-A46B8BA3A7B7}"/>
              </a:ext>
            </a:extLst>
          </p:cNvPr>
          <p:cNvSpPr txBox="1"/>
          <p:nvPr/>
        </p:nvSpPr>
        <p:spPr>
          <a:xfrm>
            <a:off x="3626170" y="2030927"/>
            <a:ext cx="197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Enters Daily Attendance and Tasks</a:t>
            </a:r>
          </a:p>
        </p:txBody>
      </p:sp>
      <p:pic>
        <p:nvPicPr>
          <p:cNvPr id="20" name="Picture 19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7443D6DD-576A-5DF6-1AC8-6F78BD1A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6429" y="1217713"/>
            <a:ext cx="1297053" cy="8646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C83E57-F87C-D7B0-4D99-1DB7D04906F9}"/>
              </a:ext>
            </a:extLst>
          </p:cNvPr>
          <p:cNvSpPr txBox="1"/>
          <p:nvPr/>
        </p:nvSpPr>
        <p:spPr>
          <a:xfrm>
            <a:off x="6009771" y="2092167"/>
            <a:ext cx="233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LK" b="1"/>
              <a:t>Predicting Cost and Timeline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1C6A7426-F266-80A9-2EC9-7C70232E2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4611" y="4365108"/>
            <a:ext cx="1552213" cy="1413729"/>
          </a:xfrm>
          <a:prstGeom prst="rect">
            <a:avLst/>
          </a:prstGeom>
        </p:spPr>
      </p:pic>
      <p:pic>
        <p:nvPicPr>
          <p:cNvPr id="3" name="Picture 2" descr="A person with a gold circle over their head&#10;&#10;Description automatically generated">
            <a:extLst>
              <a:ext uri="{FF2B5EF4-FFF2-40B4-BE49-F238E27FC236}">
                <a16:creationId xmlns:a16="http://schemas.microsoft.com/office/drawing/2014/main" id="{49E9F494-63D0-D40E-E14A-A36789727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4645" y="505808"/>
            <a:ext cx="737491" cy="737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BBCD6-3700-47D5-1BA9-E70ED3D21FC8}"/>
              </a:ext>
            </a:extLst>
          </p:cNvPr>
          <p:cNvSpPr txBox="1"/>
          <p:nvPr/>
        </p:nvSpPr>
        <p:spPr>
          <a:xfrm>
            <a:off x="-14195" y="122924"/>
            <a:ext cx="2434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Project Manager</a:t>
            </a:r>
          </a:p>
        </p:txBody>
      </p:sp>
      <p:pic>
        <p:nvPicPr>
          <p:cNvPr id="8" name="Picture 7" descr="A computer screen with a gear&#10;&#10;Description automatically generated">
            <a:extLst>
              <a:ext uri="{FF2B5EF4-FFF2-40B4-BE49-F238E27FC236}">
                <a16:creationId xmlns:a16="http://schemas.microsoft.com/office/drawing/2014/main" id="{0B055A5C-E95F-DCFB-13EF-D8201AFBC8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48442" y="1815813"/>
            <a:ext cx="1189895" cy="118989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53FBCD-89AA-3C11-AC3E-1F75658971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603184" y="3645391"/>
            <a:ext cx="877192" cy="9347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D57FFF-3112-B3FD-75BF-F1C2649884AA}"/>
              </a:ext>
            </a:extLst>
          </p:cNvPr>
          <p:cNvSpPr txBox="1"/>
          <p:nvPr/>
        </p:nvSpPr>
        <p:spPr>
          <a:xfrm>
            <a:off x="6110597" y="4651042"/>
            <a:ext cx="3853323" cy="738664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LK" sz="1400" b="1" dirty="0"/>
              <a:t>Project Categorization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LK" sz="1400" b="1" dirty="0"/>
              <a:t>TimeFrame</a:t>
            </a:r>
            <a:endParaRPr lang="en-GB" sz="1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400" b="1" dirty="0"/>
              <a:t>Project Size</a:t>
            </a:r>
            <a:endParaRPr lang="en-LK" sz="1400" b="1" dirty="0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7C43110-9E36-535B-9256-BEF62D4443CE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rot="5400000">
            <a:off x="657130" y="1529556"/>
            <a:ext cx="572514" cy="1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274DD1E-5E23-5926-4CD7-972A7D558212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rot="10800000" flipV="1">
            <a:off x="3287878" y="4112743"/>
            <a:ext cx="5315306" cy="791087"/>
          </a:xfrm>
          <a:prstGeom prst="bentConnector3">
            <a:avLst>
              <a:gd name="adj1" fmla="val 50000"/>
            </a:avLst>
          </a:prstGeom>
          <a:ln w="8572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E87F5629-F8C0-DF24-EFDD-9D25CCC5EE8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1029324" y="2919773"/>
            <a:ext cx="605461" cy="777329"/>
          </a:xfrm>
          <a:prstGeom prst="bentConnector3">
            <a:avLst>
              <a:gd name="adj1" fmla="val 32669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1D0ADDD2-76BA-1079-8DE4-2D97F0F79A3A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1538337" y="1682493"/>
            <a:ext cx="2325777" cy="728264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39032BDD-D8DF-1263-4F43-5F650E263B49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4528528" y="1650059"/>
            <a:ext cx="1837901" cy="0"/>
          </a:xfrm>
          <a:prstGeom prst="bentConnector3">
            <a:avLst>
              <a:gd name="adj1" fmla="val 50000"/>
            </a:avLst>
          </a:prstGeom>
          <a:ln w="857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0C2F34F-3A68-50C9-602C-DBA4ECD245C3}"/>
              </a:ext>
            </a:extLst>
          </p:cNvPr>
          <p:cNvCxnSpPr>
            <a:cxnSpLocks/>
            <a:stCxn id="18" idx="2"/>
            <a:endCxn id="12" idx="0"/>
          </p:cNvCxnSpPr>
          <p:nvPr/>
        </p:nvCxnSpPr>
        <p:spPr>
          <a:xfrm rot="16200000" flipH="1">
            <a:off x="6481826" y="1085433"/>
            <a:ext cx="691130" cy="4428778"/>
          </a:xfrm>
          <a:prstGeom prst="bentConnector3">
            <a:avLst>
              <a:gd name="adj1" fmla="val 50000"/>
            </a:avLst>
          </a:prstGeom>
          <a:ln w="8572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5378556-0735-556F-1EAF-E0D7C8B70FD5}"/>
              </a:ext>
            </a:extLst>
          </p:cNvPr>
          <p:cNvSpPr txBox="1"/>
          <p:nvPr/>
        </p:nvSpPr>
        <p:spPr>
          <a:xfrm>
            <a:off x="10480470" y="2492592"/>
            <a:ext cx="15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2000" b="1">
                <a:solidFill>
                  <a:srgbClr val="002060"/>
                </a:solidFill>
              </a:rPr>
              <a:t>Dashboard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0422D544-E60F-24BF-8E61-49DA49F096A6}"/>
              </a:ext>
            </a:extLst>
          </p:cNvPr>
          <p:cNvCxnSpPr>
            <a:cxnSpLocks/>
            <a:stCxn id="13" idx="3"/>
            <a:endCxn id="126" idx="3"/>
          </p:cNvCxnSpPr>
          <p:nvPr/>
        </p:nvCxnSpPr>
        <p:spPr>
          <a:xfrm flipV="1">
            <a:off x="9136039" y="1908548"/>
            <a:ext cx="983897" cy="0"/>
          </a:xfrm>
          <a:prstGeom prst="bentConnector3">
            <a:avLst>
              <a:gd name="adj1" fmla="val 50000"/>
            </a:avLst>
          </a:prstGeom>
          <a:ln w="857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 descr="A screenshot of a computer&#10;&#10;Description automatically generated">
            <a:extLst>
              <a:ext uri="{FF2B5EF4-FFF2-40B4-BE49-F238E27FC236}">
                <a16:creationId xmlns:a16="http://schemas.microsoft.com/office/drawing/2014/main" id="{D423BB6C-A5D5-28F2-2647-81F3665A1D8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H="1">
            <a:off x="10119936" y="1348666"/>
            <a:ext cx="1993645" cy="1119764"/>
          </a:xfrm>
          <a:prstGeom prst="rect">
            <a:avLst/>
          </a:prstGeom>
        </p:spPr>
      </p:pic>
      <p:pic>
        <p:nvPicPr>
          <p:cNvPr id="6" name="Picture 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5E6D62D6-DAD3-9851-FB9D-FCB517365B0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239" y="3752529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9AA2-4D76-D359-6C44-63C9DBD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Technologies</a:t>
            </a:r>
            <a:endParaRPr lang="en-LK" b="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DE355B-C374-B886-0AA2-35D1AB0FFC85}"/>
              </a:ext>
            </a:extLst>
          </p:cNvPr>
          <p:cNvSpPr>
            <a:spLocks noGrp="1"/>
          </p:cNvSpPr>
          <p:nvPr/>
        </p:nvSpPr>
        <p:spPr>
          <a:xfrm>
            <a:off x="281334" y="2558207"/>
            <a:ext cx="3602894" cy="341067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LK" u="sng" dirty="0"/>
              <a:t>Technologies</a:t>
            </a:r>
          </a:p>
          <a:p>
            <a:r>
              <a:rPr lang="en-LK" dirty="0"/>
              <a:t>Python V 3.10</a:t>
            </a:r>
          </a:p>
          <a:p>
            <a:r>
              <a:rPr lang="en-LK" dirty="0"/>
              <a:t>React Js</a:t>
            </a:r>
          </a:p>
          <a:p>
            <a:r>
              <a:rPr lang="en-LK" dirty="0"/>
              <a:t>Node Js</a:t>
            </a:r>
          </a:p>
          <a:p>
            <a:r>
              <a:rPr lang="en-LK" dirty="0"/>
              <a:t>MYSQL</a:t>
            </a:r>
          </a:p>
          <a:p>
            <a:r>
              <a:rPr lang="en-LK" dirty="0"/>
              <a:t>Power Bi</a:t>
            </a:r>
          </a:p>
          <a:p>
            <a:pPr marL="0" indent="0"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143257-5202-D9FB-9BAB-23CF93F6EB38}"/>
              </a:ext>
            </a:extLst>
          </p:cNvPr>
          <p:cNvSpPr txBox="1">
            <a:spLocks/>
          </p:cNvSpPr>
          <p:nvPr/>
        </p:nvSpPr>
        <p:spPr>
          <a:xfrm>
            <a:off x="6257983" y="3893968"/>
            <a:ext cx="5579364" cy="226455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Techniques &amp; Algorithms</a:t>
            </a:r>
            <a:endParaRPr lang="en-GB" sz="320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Decision Tree Regressor Model</a:t>
            </a:r>
            <a:endParaRPr lang="en-LK" sz="3200" dirty="0"/>
          </a:p>
          <a:p>
            <a:endParaRPr lang="en-US" dirty="0"/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519370A4-B143-BCCC-6683-57713DD62A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5874" y="4793764"/>
            <a:ext cx="950463" cy="1008112"/>
          </a:xfrm>
          <a:prstGeom prst="rect">
            <a:avLst/>
          </a:prstGeom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6248E3E3-FA1D-962A-4F8A-8EBAF6FE2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A59949-6A84-744B-A52D-2836F41CCD96}"/>
              </a:ext>
            </a:extLst>
          </p:cNvPr>
          <p:cNvSpPr txBox="1">
            <a:spLocks/>
          </p:cNvSpPr>
          <p:nvPr/>
        </p:nvSpPr>
        <p:spPr>
          <a:xfrm>
            <a:off x="6261222" y="1096962"/>
            <a:ext cx="5579364" cy="253907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LK" sz="3200" u="sng" dirty="0"/>
              <a:t>Tools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Google </a:t>
            </a:r>
            <a:r>
              <a:rPr lang="en-US" sz="3200" dirty="0" err="1"/>
              <a:t>Colab</a:t>
            </a:r>
            <a:r>
              <a:rPr lang="en-US" sz="32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VS Code</a:t>
            </a:r>
          </a:p>
        </p:txBody>
      </p:sp>
      <p:pic>
        <p:nvPicPr>
          <p:cNvPr id="7" name="Picture 6" descr="A yellow circle logo&#10;&#10;Description automatically generated">
            <a:extLst>
              <a:ext uri="{FF2B5EF4-FFF2-40B4-BE49-F238E27FC236}">
                <a16:creationId xmlns:a16="http://schemas.microsoft.com/office/drawing/2014/main" id="{4C5EF9BF-4559-0A8B-0479-ADF64CC6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32143" y="1507190"/>
            <a:ext cx="1877924" cy="1877924"/>
          </a:xfrm>
          <a:prstGeom prst="rect">
            <a:avLst/>
          </a:prstGeom>
        </p:spPr>
      </p:pic>
      <p:pic>
        <p:nvPicPr>
          <p:cNvPr id="12" name="Picture 11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6B12BD75-DB6B-3752-342B-994E7A3BA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53944" y="2368159"/>
            <a:ext cx="2461682" cy="1230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54BDBD-A77A-0C1F-6B60-1C18EE21C015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IT21270956</a:t>
            </a:r>
            <a:r>
              <a:rPr lang="en-US">
                <a:solidFill>
                  <a:schemeClr val="tx1"/>
                </a:solidFill>
              </a:rPr>
              <a:t>   |   Munagama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229917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B8CE-2E71-A1D7-CAE0-1F889BC7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/>
              <a:t>Data Gathering and Data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DEB0-E7AA-3246-4A1D-EEFA5A065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700" y="1676400"/>
            <a:ext cx="11684000" cy="5181600"/>
          </a:xfrm>
        </p:spPr>
        <p:txBody>
          <a:bodyPr/>
          <a:lstStyle/>
          <a:p>
            <a:pPr marL="0" indent="0">
              <a:buNone/>
            </a:pPr>
            <a:r>
              <a:rPr lang="en-LK" b="1" dirty="0"/>
              <a:t>Main Data Source : MAGA Pvt Ltd.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LK" b="1" dirty="0"/>
              <a:t>Required datasets are;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b="1" dirty="0"/>
              <a:t>Budget ,Timeline and Number of labours worked at the past project.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b="1" dirty="0"/>
              <a:t>Labor categories required for the projects.</a:t>
            </a:r>
          </a:p>
          <a:p>
            <a:pPr marL="2743200" lvl="5" indent="-457200">
              <a:lnSpc>
                <a:spcPct val="150000"/>
              </a:lnSpc>
              <a:buFont typeface="+mj-lt"/>
              <a:buAutoNum type="arabicPeriod"/>
            </a:pPr>
            <a:r>
              <a:rPr lang="en-LK" b="1" dirty="0"/>
              <a:t>Labor histogram details of each project.</a:t>
            </a:r>
          </a:p>
          <a:p>
            <a:pPr marL="2286000" lvl="5" indent="0">
              <a:lnSpc>
                <a:spcPct val="150000"/>
              </a:lnSpc>
              <a:buNone/>
            </a:pPr>
            <a:endParaRPr lang="en-LK" dirty="0"/>
          </a:p>
          <a:p>
            <a:pPr marL="0" indent="0">
              <a:buNone/>
            </a:pPr>
            <a:endParaRPr lang="en-L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F966F1-9CFD-FE22-D56B-6492E1F561A6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6" name="Picture 5" descr="A magnifying glass over a pie chart&#10;&#10;Description automatically generated">
            <a:extLst>
              <a:ext uri="{FF2B5EF4-FFF2-40B4-BE49-F238E27FC236}">
                <a16:creationId xmlns:a16="http://schemas.microsoft.com/office/drawing/2014/main" id="{BA698ED3-8840-4ECA-4BD9-D6D83258C4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29476" y="3789040"/>
            <a:ext cx="3552056" cy="241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B8669FE4-0955-4D39-5DA9-C430F33DE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2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238A-5C02-BA34-B15B-34C7C275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11684000" cy="792162"/>
          </a:xfrm>
        </p:spPr>
        <p:txBody>
          <a:bodyPr/>
          <a:lstStyle/>
          <a:p>
            <a:r>
              <a:rPr lang="en-LK" b="1" dirty="0"/>
              <a:t>Current Progress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BF4A32-C7C4-0BE5-0181-E5132063FBDF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8477B-B3E0-D526-5697-07D437B210A2}"/>
              </a:ext>
            </a:extLst>
          </p:cNvPr>
          <p:cNvSpPr txBox="1"/>
          <p:nvPr/>
        </p:nvSpPr>
        <p:spPr>
          <a:xfrm>
            <a:off x="3575720" y="2030425"/>
            <a:ext cx="8318896" cy="324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800" dirty="0"/>
              <a:t>Data Gathering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800" dirty="0"/>
              <a:t>Cleaning and Creation of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800" dirty="0"/>
              <a:t>Trained a basemodel to predict the required labor count categorywise based on the building size and completed number of days.</a:t>
            </a:r>
          </a:p>
        </p:txBody>
      </p:sp>
      <p:pic>
        <p:nvPicPr>
          <p:cNvPr id="8" name="Picture 7" descr="A group of circular shapes with numbers&#10;&#10;Description automatically generated with medium confidence">
            <a:extLst>
              <a:ext uri="{FF2B5EF4-FFF2-40B4-BE49-F238E27FC236}">
                <a16:creationId xmlns:a16="http://schemas.microsoft.com/office/drawing/2014/main" id="{C8896D24-20E9-53EC-BA67-403130868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660" r="31903"/>
          <a:stretch/>
        </p:blipFill>
        <p:spPr>
          <a:xfrm>
            <a:off x="119336" y="1244061"/>
            <a:ext cx="3283745" cy="46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6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1B1F-3205-3A65-89E0-50951409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7" y="332656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1F0B6F-5AF7-9654-4CC2-8D845DBA9E63}"/>
              </a:ext>
            </a:extLst>
          </p:cNvPr>
          <p:cNvSpPr/>
          <p:nvPr/>
        </p:nvSpPr>
        <p:spPr>
          <a:xfrm>
            <a:off x="307166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09E28-0A0E-40E8-2D13-0C9A1672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" y="1124818"/>
            <a:ext cx="5770467" cy="276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12662-0BBA-952E-F347-A8CE0C2E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066536"/>
            <a:ext cx="5416424" cy="2691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1986C-41CD-B30A-7E53-3DFB0890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4101264"/>
            <a:ext cx="3217033" cy="2357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3D24E3-FCF5-0667-B64D-30B1DFF48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188" y="3969831"/>
            <a:ext cx="3935096" cy="23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4CFB-D218-7EAA-DF96-16C2262C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32" y="1591715"/>
            <a:ext cx="6727304" cy="5181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"How does improper manpower allocation based on project managers' experience affect efficiency and project outcomes in the construction projects?”</a:t>
            </a:r>
          </a:p>
          <a:p>
            <a:endParaRPr lang="en-L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7A70D8-AC50-A1EA-27D3-5AD0E5F2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32" y="312048"/>
            <a:ext cx="11684000" cy="792162"/>
          </a:xfrm>
        </p:spPr>
        <p:txBody>
          <a:bodyPr/>
          <a:lstStyle/>
          <a:p>
            <a:r>
              <a:rPr lang="en-LK" b="1"/>
              <a:t>Research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360B9-281D-C09E-4FEF-C5D2E126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72" y="1143004"/>
            <a:ext cx="3241207" cy="4523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F158BAB9-65F2-95CE-AC7F-DFCEA3060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6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F2FAD-E6E9-6365-5C75-F4174706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13CF-47CF-02AF-9CF2-97C4F677D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97088" y="60992"/>
            <a:ext cx="11684000" cy="792162"/>
          </a:xfrm>
        </p:spPr>
        <p:txBody>
          <a:bodyPr/>
          <a:lstStyle/>
          <a:p>
            <a:r>
              <a:rPr lang="en-LK" b="1" dirty="0"/>
              <a:t>Project Evidence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5ECBE-351D-0B95-B4DE-9B7AC6400DF9}"/>
              </a:ext>
            </a:extLst>
          </p:cNvPr>
          <p:cNvSpPr/>
          <p:nvPr/>
        </p:nvSpPr>
        <p:spPr>
          <a:xfrm>
            <a:off x="3071664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1A57F-07DC-8387-2F2A-2130E28C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183"/>
          <a:stretch/>
        </p:blipFill>
        <p:spPr>
          <a:xfrm>
            <a:off x="0" y="1052736"/>
            <a:ext cx="7176120" cy="2946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A68234-5121-3EB7-2F83-E2225A70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3072834"/>
            <a:ext cx="6717232" cy="2602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93AA4-698E-0C1D-49D0-22CA48E8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254761"/>
            <a:ext cx="6566798" cy="23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23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0220-9674-03B0-EC3C-9B593D3A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Future Progress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1DAAD-8080-7E71-6592-AB84E31EF8A5}"/>
              </a:ext>
            </a:extLst>
          </p:cNvPr>
          <p:cNvSpPr/>
          <p:nvPr/>
        </p:nvSpPr>
        <p:spPr>
          <a:xfrm>
            <a:off x="2927648" y="6420863"/>
            <a:ext cx="6816365" cy="437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55C8B6-9483-AD46-E114-F07603DB4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92144" y="3209306"/>
            <a:ext cx="4761879" cy="3244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C12A9-FC93-F9AF-6C1B-F5691292BE2D}"/>
              </a:ext>
            </a:extLst>
          </p:cNvPr>
          <p:cNvSpPr txBox="1"/>
          <p:nvPr/>
        </p:nvSpPr>
        <p:spPr>
          <a:xfrm>
            <a:off x="304800" y="2460063"/>
            <a:ext cx="8318896" cy="2597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800" dirty="0"/>
              <a:t>Frontend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800" dirty="0"/>
              <a:t>Component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sz="2800" dirty="0"/>
              <a:t>Increasing dataset size to improve the accuracy</a:t>
            </a:r>
          </a:p>
          <a:p>
            <a:pPr>
              <a:lnSpc>
                <a:spcPct val="150000"/>
              </a:lnSpc>
            </a:pPr>
            <a:endParaRPr lang="en-LK" sz="2800" dirty="0"/>
          </a:p>
        </p:txBody>
      </p:sp>
    </p:spTree>
    <p:extLst>
      <p:ext uri="{BB962C8B-B14F-4D97-AF65-F5344CB8AC3E}">
        <p14:creationId xmlns:p14="http://schemas.microsoft.com/office/powerpoint/2010/main" val="302945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B5741-8D30-AC01-2D19-2BC3E03E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57128" y="116558"/>
            <a:ext cx="11684000" cy="792162"/>
          </a:xfrm>
        </p:spPr>
        <p:txBody>
          <a:bodyPr/>
          <a:lstStyle/>
          <a:p>
            <a:r>
              <a:rPr lang="en-LK" b="1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50879-D2F1-997C-7BFF-B60BD40F4A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908724"/>
            <a:ext cx="11684000" cy="650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LK" sz="1800" dirty="0"/>
              <a:t>[1] S. Direct, "Science Direct," [Online]. Available: https://wwwsciencedirect..com/science/article/pii/S2589933322001434. [Accessed 24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[2] Y. H. Yang, "Science Gate," [Online]. Available: https://www.sciencegate.app/app/document/download#10.28991/cej-2019-03091362. [Accessed 24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[3] A. Z. Zara Kahavandi, "Science Gate," [Online]. Available: https://www.sciencegate.app/app/document/download#10.28991/cej-2019-03091362. [Accessed 25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[4] S.-W. Whang, "Science Gate," [Online]. Available: https://www.sciencegate.app/app/document/download#10.28991/cej-2019-03091362. [Accessed 26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[5] Z. Smith, "Research Gate," [Online]. Available: https://www.researchgate.net/publication/382596196_COMPARATIVE_ANALYSIS_OF_BIG_DATA-DRIVEN_DECISION_MAKING_IN_PROJECT_MANAGEMENT. [Accessed 27 07 2024].</a:t>
            </a:r>
          </a:p>
          <a:p>
            <a:pPr marL="0" indent="0">
              <a:buNone/>
            </a:pPr>
            <a:endParaRPr lang="en-LK" sz="1800" dirty="0"/>
          </a:p>
          <a:p>
            <a:pPr marL="0" indent="0">
              <a:buNone/>
            </a:pPr>
            <a:r>
              <a:rPr lang="en-LK" sz="1800" dirty="0"/>
              <a:t>[6] M. Engineering, "MAGA," [Online]. Available: https://www.maga.lk/. [Accessed 24 07 2024].</a:t>
            </a:r>
          </a:p>
          <a:p>
            <a:pPr marL="0" indent="0">
              <a:buNone/>
            </a:pPr>
            <a:endParaRPr lang="en-LK" sz="2400" dirty="0"/>
          </a:p>
          <a:p>
            <a:endParaRPr lang="en-L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6473C-42E9-E093-6A51-54973077ACAB}"/>
              </a:ext>
            </a:extLst>
          </p:cNvPr>
          <p:cNvSpPr/>
          <p:nvPr/>
        </p:nvSpPr>
        <p:spPr>
          <a:xfrm>
            <a:off x="2664015" y="645334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IT21270956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dirty="0" err="1">
                <a:solidFill>
                  <a:schemeClr val="tx1"/>
                </a:solidFill>
              </a:rPr>
              <a:t>Munagama</a:t>
            </a:r>
            <a:r>
              <a:rPr lang="en-US" dirty="0">
                <a:solidFill>
                  <a:schemeClr val="tx1"/>
                </a:solidFill>
              </a:rPr>
              <a:t> M.K.H |   24-25J-018</a:t>
            </a:r>
          </a:p>
        </p:txBody>
      </p:sp>
    </p:spTree>
    <p:extLst>
      <p:ext uri="{BB962C8B-B14F-4D97-AF65-F5344CB8AC3E}">
        <p14:creationId xmlns:p14="http://schemas.microsoft.com/office/powerpoint/2010/main" val="118470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8D3-9DC3-4D66-18F2-021B28D6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dirty="0"/>
              <a:t>Prototype Demonstration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78EAC-FD14-AD17-1538-813470B9B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3084" y="4129548"/>
            <a:ext cx="1036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www.figma.com</a:t>
            </a:r>
            <a:r>
              <a:rPr lang="en-GB" dirty="0">
                <a:hlinkClick r:id="rId2"/>
              </a:rPr>
              <a:t>/proto/SfiSFAodV2IIuEbiVFLANP/</a:t>
            </a:r>
            <a:r>
              <a:rPr lang="en-GB" dirty="0" err="1">
                <a:hlinkClick r:id="rId2"/>
              </a:rPr>
              <a:t>Project-Pulse?node-id</a:t>
            </a:r>
            <a:r>
              <a:rPr lang="en-GB" dirty="0">
                <a:hlinkClick r:id="rId2"/>
              </a:rPr>
              <a:t>=46-107&amp;node-type=</a:t>
            </a:r>
            <a:r>
              <a:rPr lang="en-GB" dirty="0" err="1">
                <a:hlinkClick r:id="rId2"/>
              </a:rPr>
              <a:t>frame&amp;t</a:t>
            </a:r>
            <a:r>
              <a:rPr lang="en-GB" dirty="0">
                <a:hlinkClick r:id="rId2"/>
              </a:rPr>
              <a:t>=yPgBIa6Bhc5c2cqt-0&amp;scaling=</a:t>
            </a:r>
            <a:r>
              <a:rPr lang="en-GB" dirty="0" err="1">
                <a:hlinkClick r:id="rId2"/>
              </a:rPr>
              <a:t>min-zoom&amp;content-scaling</a:t>
            </a:r>
            <a:r>
              <a:rPr lang="en-GB" dirty="0">
                <a:hlinkClick r:id="rId2"/>
              </a:rPr>
              <a:t>=</a:t>
            </a:r>
            <a:r>
              <a:rPr lang="en-GB" dirty="0" err="1">
                <a:hlinkClick r:id="rId2"/>
              </a:rPr>
              <a:t>fixed&amp;page-id</a:t>
            </a:r>
            <a:r>
              <a:rPr lang="en-GB" dirty="0">
                <a:hlinkClick r:id="rId2"/>
              </a:rPr>
              <a:t>=0%3A1&amp;starting-point-node-id=28%3A40</a:t>
            </a:r>
            <a:endParaRPr lang="en-L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AB291D-71E6-F724-D020-2D614E54FDAF}"/>
              </a:ext>
            </a:extLst>
          </p:cNvPr>
          <p:cNvSpPr/>
          <p:nvPr/>
        </p:nvSpPr>
        <p:spPr>
          <a:xfrm>
            <a:off x="2567608" y="6525344"/>
            <a:ext cx="5976664" cy="3326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31347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8438-9657-0D54-391F-FC24710D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64158"/>
            <a:ext cx="11684000" cy="792162"/>
          </a:xfrm>
        </p:spPr>
        <p:txBody>
          <a:bodyPr/>
          <a:lstStyle/>
          <a:p>
            <a:r>
              <a:rPr lang="en-LK" b="1" dirty="0"/>
              <a:t>Commercialization Information</a:t>
            </a:r>
          </a:p>
        </p:txBody>
      </p:sp>
      <p:sp>
        <p:nvSpPr>
          <p:cNvPr id="5" name="Google Shape;833;p28">
            <a:extLst>
              <a:ext uri="{FF2B5EF4-FFF2-40B4-BE49-F238E27FC236}">
                <a16:creationId xmlns:a16="http://schemas.microsoft.com/office/drawing/2014/main" id="{C460C5A9-893D-173A-88FB-CBAFE67E7F31}"/>
              </a:ext>
            </a:extLst>
          </p:cNvPr>
          <p:cNvSpPr/>
          <p:nvPr/>
        </p:nvSpPr>
        <p:spPr>
          <a:xfrm>
            <a:off x="206421" y="1220859"/>
            <a:ext cx="4380632" cy="2856217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pPr algn="ctr"/>
            <a:r>
              <a:rPr lang="en-LK" b="1" dirty="0"/>
              <a:t>Common 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7D99D-4371-03B5-A3FC-E58FFEBDDE06}"/>
              </a:ext>
            </a:extLst>
          </p:cNvPr>
          <p:cNvSpPr txBox="1"/>
          <p:nvPr/>
        </p:nvSpPr>
        <p:spPr>
          <a:xfrm>
            <a:off x="237482" y="1534930"/>
            <a:ext cx="398546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Initial KPI generation by CV Upload.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Updating the performance of employees.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Project categorization on Time Frame and Geographical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7" name="Google Shape;833;p28">
            <a:extLst>
              <a:ext uri="{FF2B5EF4-FFF2-40B4-BE49-F238E27FC236}">
                <a16:creationId xmlns:a16="http://schemas.microsoft.com/office/drawing/2014/main" id="{A8BF565F-45DA-44AC-3041-8072A078B0BA}"/>
              </a:ext>
            </a:extLst>
          </p:cNvPr>
          <p:cNvSpPr/>
          <p:nvPr/>
        </p:nvSpPr>
        <p:spPr>
          <a:xfrm>
            <a:off x="4684492" y="1220859"/>
            <a:ext cx="4380632" cy="3000821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A983C9"/>
          </a:solidFill>
          <a:ln>
            <a:noFill/>
          </a:ln>
        </p:spPr>
        <p:txBody>
          <a:bodyPr/>
          <a:lstStyle/>
          <a:p>
            <a:pPr algn="ctr"/>
            <a:r>
              <a:rPr lang="en-LK" b="1" dirty="0"/>
              <a:t>Premium 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E7549-69BB-0164-CD30-4533E06FEEC7}"/>
              </a:ext>
            </a:extLst>
          </p:cNvPr>
          <p:cNvSpPr txBox="1"/>
          <p:nvPr/>
        </p:nvSpPr>
        <p:spPr>
          <a:xfrm>
            <a:off x="4853349" y="1542135"/>
            <a:ext cx="43806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Updated KPI Values.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Project Categorization on risk and complexity.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Most appropriate employee suggestions.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Labour,Cost and timeline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9" name="Google Shape;833;p28">
            <a:extLst>
              <a:ext uri="{FF2B5EF4-FFF2-40B4-BE49-F238E27FC236}">
                <a16:creationId xmlns:a16="http://schemas.microsoft.com/office/drawing/2014/main" id="{460AF261-FBD0-B411-4FA8-B851CDAC4C9F}"/>
              </a:ext>
            </a:extLst>
          </p:cNvPr>
          <p:cNvSpPr/>
          <p:nvPr/>
        </p:nvSpPr>
        <p:spPr>
          <a:xfrm>
            <a:off x="9176513" y="1220859"/>
            <a:ext cx="2956155" cy="3000821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LK" b="1" dirty="0"/>
              <a:t>Market Place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CA709-DE06-A441-4C30-260348E599EA}"/>
              </a:ext>
            </a:extLst>
          </p:cNvPr>
          <p:cNvSpPr txBox="1"/>
          <p:nvPr/>
        </p:nvSpPr>
        <p:spPr>
          <a:xfrm>
            <a:off x="9265470" y="1762736"/>
            <a:ext cx="2841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No need of advanced knowledge in technology.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No age limit for users.</a:t>
            </a:r>
          </a:p>
          <a:p>
            <a:endParaRPr lang="en-LK" dirty="0"/>
          </a:p>
          <a:p>
            <a:endParaRPr lang="en-LK" dirty="0"/>
          </a:p>
        </p:txBody>
      </p:sp>
      <p:sp>
        <p:nvSpPr>
          <p:cNvPr id="11" name="Google Shape;833;p28">
            <a:extLst>
              <a:ext uri="{FF2B5EF4-FFF2-40B4-BE49-F238E27FC236}">
                <a16:creationId xmlns:a16="http://schemas.microsoft.com/office/drawing/2014/main" id="{53FAE5AA-7BD4-DDFE-3085-AEB6448E4ADD}"/>
              </a:ext>
            </a:extLst>
          </p:cNvPr>
          <p:cNvSpPr/>
          <p:nvPr/>
        </p:nvSpPr>
        <p:spPr>
          <a:xfrm>
            <a:off x="193537" y="4391147"/>
            <a:ext cx="4029409" cy="1815249"/>
          </a:xfrm>
          <a:custGeom>
            <a:avLst/>
            <a:gdLst/>
            <a:ahLst/>
            <a:cxnLst/>
            <a:rect l="l" t="t" r="r" b="b"/>
            <a:pathLst>
              <a:path w="2009561" h="2765359" extrusionOk="0">
                <a:moveTo>
                  <a:pt x="0" y="0"/>
                </a:moveTo>
                <a:lnTo>
                  <a:pt x="2009561" y="0"/>
                </a:lnTo>
                <a:lnTo>
                  <a:pt x="2009561" y="2765359"/>
                </a:lnTo>
                <a:lnTo>
                  <a:pt x="0" y="2765359"/>
                </a:lnTo>
                <a:close/>
              </a:path>
            </a:pathLst>
          </a:custGeom>
          <a:solidFill>
            <a:srgbClr val="FFFF66"/>
          </a:solidFill>
          <a:ln>
            <a:noFill/>
          </a:ln>
        </p:spPr>
        <p:txBody>
          <a:bodyPr/>
          <a:lstStyle/>
          <a:p>
            <a:pPr algn="ctr"/>
            <a:r>
              <a:rPr lang="en-LK" b="1" dirty="0"/>
              <a:t>Target Audience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5C078-AE6F-E22B-854B-CD763B1924B1}"/>
              </a:ext>
            </a:extLst>
          </p:cNvPr>
          <p:cNvSpPr txBox="1"/>
          <p:nvPr/>
        </p:nvSpPr>
        <p:spPr>
          <a:xfrm>
            <a:off x="193358" y="4715325"/>
            <a:ext cx="3985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Construction companies and contractors.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LK" dirty="0"/>
              <a:t>Project Managers.</a:t>
            </a:r>
          </a:p>
          <a:p>
            <a:pPr>
              <a:lnSpc>
                <a:spcPct val="150000"/>
              </a:lnSpc>
            </a:pPr>
            <a:endParaRPr lang="en-LK" dirty="0"/>
          </a:p>
          <a:p>
            <a:endParaRPr lang="en-LK" dirty="0"/>
          </a:p>
          <a:p>
            <a:endParaRPr lang="en-LK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AC7FB80-6325-E708-07E5-645007479D9A}"/>
              </a:ext>
            </a:extLst>
          </p:cNvPr>
          <p:cNvSpPr/>
          <p:nvPr/>
        </p:nvSpPr>
        <p:spPr>
          <a:xfrm>
            <a:off x="6870897" y="4306567"/>
            <a:ext cx="250110" cy="112608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14" name="Snip and Round Single Corner of Rectangle 13">
            <a:extLst>
              <a:ext uri="{FF2B5EF4-FFF2-40B4-BE49-F238E27FC236}">
                <a16:creationId xmlns:a16="http://schemas.microsoft.com/office/drawing/2014/main" id="{0B8B2790-4F7F-1F20-BAA5-1F3960237890}"/>
              </a:ext>
            </a:extLst>
          </p:cNvPr>
          <p:cNvSpPr/>
          <p:nvPr/>
        </p:nvSpPr>
        <p:spPr>
          <a:xfrm>
            <a:off x="5171452" y="5473821"/>
            <a:ext cx="3744416" cy="691487"/>
          </a:xfrm>
          <a:prstGeom prst="snip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b="1" dirty="0"/>
              <a:t>Subscription Fee (Monthly/Anually)</a:t>
            </a:r>
          </a:p>
        </p:txBody>
      </p:sp>
      <p:pic>
        <p:nvPicPr>
          <p:cNvPr id="15" name="Picture 1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19EEC41-0FD8-7C05-C5F9-75AC68B2B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904" y="5089446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1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1" grpId="1" animBg="1"/>
      <p:bldP spid="12" grpId="0"/>
      <p:bldP spid="13" grpId="0" animBg="1"/>
      <p:bldP spid="14" grpId="0" animBg="1"/>
      <p:bldP spid="14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8438-9657-0D54-391F-FC24710D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315507"/>
            <a:ext cx="9433048" cy="792162"/>
          </a:xfrm>
        </p:spPr>
        <p:txBody>
          <a:bodyPr/>
          <a:lstStyle/>
          <a:p>
            <a:r>
              <a:rPr lang="en-LK" b="1" dirty="0"/>
              <a:t>Commercialization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1B5A-8157-7750-E12B-53201BC4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44" y="1196752"/>
            <a:ext cx="11684000" cy="5181600"/>
          </a:xfrm>
        </p:spPr>
        <p:txBody>
          <a:bodyPr/>
          <a:lstStyle/>
          <a:p>
            <a:endParaRPr lang="en-L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E1218-A6CD-CB89-7CE4-A67F142CE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1" r="14951"/>
          <a:stretch/>
        </p:blipFill>
        <p:spPr>
          <a:xfrm>
            <a:off x="119336" y="0"/>
            <a:ext cx="8324805" cy="6271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ACF5D-BEB1-B46E-F12C-D04076DD1836}"/>
              </a:ext>
            </a:extLst>
          </p:cNvPr>
          <p:cNvSpPr txBox="1"/>
          <p:nvPr/>
        </p:nvSpPr>
        <p:spPr>
          <a:xfrm>
            <a:off x="8616280" y="2492896"/>
            <a:ext cx="329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Link to Video:</a:t>
            </a:r>
          </a:p>
          <a:p>
            <a:r>
              <a:rPr lang="en-US" dirty="0">
                <a:hlinkClick r:id="rId4" action="ppaction://hlinkfile"/>
              </a:rPr>
              <a:t>Commercialization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9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A557-251F-66C7-439D-31A50912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808F4-DFB6-75DC-32B5-64B3E4854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>
                <a:solidFill>
                  <a:srgbClr val="000000"/>
                </a:solidFill>
                <a:effectLst/>
              </a:rPr>
              <a:t>Break down the project into smaller tasks and create a project plan.</a:t>
            </a:r>
          </a:p>
          <a:p>
            <a:pPr>
              <a:lnSpc>
                <a:spcPct val="150000"/>
              </a:lnSpc>
            </a:pPr>
            <a:r>
              <a:rPr lang="en-GB" sz="2400">
                <a:solidFill>
                  <a:srgbClr val="000000"/>
                </a:solidFill>
                <a:effectLst/>
              </a:rPr>
              <a:t>Design a user-friendly and intuitive interface for a seamless user experience.</a:t>
            </a:r>
          </a:p>
          <a:p>
            <a:pPr>
              <a:lnSpc>
                <a:spcPct val="150000"/>
              </a:lnSpc>
            </a:pPr>
            <a:r>
              <a:rPr lang="en-GB" sz="2400">
                <a:solidFill>
                  <a:srgbClr val="000000"/>
                </a:solidFill>
                <a:effectLst/>
              </a:rPr>
              <a:t>Consider usability testing and gather feedback during the design phase.</a:t>
            </a:r>
          </a:p>
          <a:p>
            <a:pPr>
              <a:lnSpc>
                <a:spcPct val="150000"/>
              </a:lnSpc>
            </a:pPr>
            <a:r>
              <a:rPr lang="en-GB" sz="2400">
                <a:solidFill>
                  <a:srgbClr val="000000"/>
                </a:solidFill>
                <a:effectLst/>
              </a:rPr>
              <a:t>Use meaningful and consistent naming conventions for variables, functions, and classes.</a:t>
            </a:r>
          </a:p>
          <a:p>
            <a:pPr>
              <a:lnSpc>
                <a:spcPct val="150000"/>
              </a:lnSpc>
            </a:pPr>
            <a:r>
              <a:rPr lang="en-GB" sz="2400">
                <a:solidFill>
                  <a:srgbClr val="000000"/>
                </a:solidFill>
                <a:effectLst/>
              </a:rPr>
              <a:t>Implement proper code documentation to enhance readability and facilitate collaboration.</a:t>
            </a:r>
          </a:p>
          <a:p>
            <a:endParaRPr lang="en-LK" dirty="0"/>
          </a:p>
        </p:txBody>
      </p:sp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37AD641A-FF83-56D5-DDBC-C2D38CAD81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360" y="4869160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5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6DDF-E61F-3E3B-BD5E-2C9952C3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LK" b="1" dirty="0"/>
              <a:t>Risk Mitigation</a:t>
            </a:r>
          </a:p>
        </p:txBody>
      </p:sp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84EF18DF-FC29-65E9-7750-3396819199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2" y="1600201"/>
            <a:ext cx="5292575" cy="452596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DFE7F-668E-E8DD-ABB1-F584DDF6DAF0}"/>
              </a:ext>
            </a:extLst>
          </p:cNvPr>
          <p:cNvSpPr txBox="1"/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>
                <a:effectLst/>
              </a:rPr>
              <a:t>Discussions with the supervisor on progress.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>
                <a:effectLst/>
              </a:rPr>
              <a:t>Use project management tools. </a:t>
            </a:r>
            <a:r>
              <a:rPr lang="en-US" sz="2800" dirty="0" err="1">
                <a:effectLst/>
              </a:rPr>
              <a:t>E.g</a:t>
            </a:r>
            <a:r>
              <a:rPr lang="en-US" sz="2800" dirty="0">
                <a:effectLst/>
              </a:rPr>
              <a:t>: Teams - Planner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>
                <a:effectLst/>
              </a:rPr>
              <a:t>Regular Project Monitoring and Review.</a:t>
            </a:r>
          </a:p>
        </p:txBody>
      </p:sp>
    </p:spTree>
    <p:extLst>
      <p:ext uri="{BB962C8B-B14F-4D97-AF65-F5344CB8AC3E}">
        <p14:creationId xmlns:p14="http://schemas.microsoft.com/office/powerpoint/2010/main" val="69294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61C6-C7DB-9CDB-851D-8EF74170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2780928"/>
            <a:ext cx="10363200" cy="1470025"/>
          </a:xfrm>
        </p:spPr>
        <p:txBody>
          <a:bodyPr/>
          <a:lstStyle/>
          <a:p>
            <a:r>
              <a:rPr lang="en-LK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8247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7FDA-9383-A213-191F-6CFB912A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4A29-1ED7-A6A5-ED85-20116315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r>
              <a:rPr lang="en-LK" sz="4800" dirty="0"/>
              <a:t>Q&amp;A?</a:t>
            </a:r>
          </a:p>
        </p:txBody>
      </p:sp>
      <p:pic>
        <p:nvPicPr>
          <p:cNvPr id="6" name="Picture 5" descr="A cartoon character standing next to a green and white letters&#10;&#10;Description automatically generated">
            <a:extLst>
              <a:ext uri="{FF2B5EF4-FFF2-40B4-BE49-F238E27FC236}">
                <a16:creationId xmlns:a16="http://schemas.microsoft.com/office/drawing/2014/main" id="{4FC59EC2-F94B-B886-E107-132D085C9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5600" y="332656"/>
            <a:ext cx="7566756" cy="5454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CBA7C919-BE7A-BE65-7883-2AC0D60946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39D3-D233-88D7-EABD-57723D9E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K" b="1" dirty="0"/>
              <a:t> Main Objective</a:t>
            </a:r>
            <a:endParaRPr lang="en-L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D4E8A-57A0-396B-79A3-6E3EAD371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864" y="1196752"/>
            <a:ext cx="7116936" cy="5181600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b="1" dirty="0"/>
              <a:t>"Develop a system to generate employee KPIs based on experience and performance, categorize projects by complexity and risk, optimally allocate suitable employees, and predict the required number of laborers for future projects."</a:t>
            </a:r>
            <a:endParaRPr lang="en-LK" b="1" dirty="0"/>
          </a:p>
          <a:p>
            <a:pPr algn="just"/>
            <a:endParaRPr lang="en-LK" dirty="0"/>
          </a:p>
        </p:txBody>
      </p:sp>
      <p:pic>
        <p:nvPicPr>
          <p:cNvPr id="4" name="Picture 3" descr="A clipboard with a dart and a target&#10;&#10;Description automatically generated">
            <a:extLst>
              <a:ext uri="{FF2B5EF4-FFF2-40B4-BE49-F238E27FC236}">
                <a16:creationId xmlns:a16="http://schemas.microsoft.com/office/drawing/2014/main" id="{F0138A75-C85E-C805-C47B-890A9DE0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80" y="1387989"/>
            <a:ext cx="4082029" cy="4082029"/>
          </a:xfrm>
          <a:prstGeom prst="rect">
            <a:avLst/>
          </a:prstGeom>
        </p:spPr>
      </p:pic>
      <p:pic>
        <p:nvPicPr>
          <p:cNvPr id="5" name="Picture 4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2EAD6970-8ED1-878A-9DE8-22F266A31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7FDA-9383-A213-191F-6CFB912A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L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14A29-1ED7-A6A5-ED85-20116315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endParaRPr lang="en-LK" sz="4800" dirty="0"/>
          </a:p>
          <a:p>
            <a:pPr marL="0" indent="0" algn="ctr">
              <a:buNone/>
            </a:pPr>
            <a:r>
              <a:rPr lang="en-LK" sz="4800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9297D-CA50-59AD-EB49-9E99D76729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67608" y="3212980"/>
            <a:ext cx="7772400" cy="2698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FE4BF9DE-2A70-AD20-74E0-31FC4D2FDF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8"/>
            <a:ext cx="1493440" cy="12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138760-E863-CBFA-60C0-BCA053C4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LK" b="1"/>
              <a:t> Sub Objectives</a:t>
            </a:r>
            <a:endParaRPr lang="en-LK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1AD2DD-5CDA-82E4-33A2-D14CCB8D6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>
                <a:effectLst/>
              </a:rPr>
              <a:t>Project Categorization.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KPI Value generation by performance analysis and CV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Employee allocation and Optimization.</a:t>
            </a:r>
            <a:endParaRPr lang="en-GB" b="1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effectLst/>
              </a:rPr>
              <a:t>Prediction of </a:t>
            </a:r>
            <a:r>
              <a:rPr lang="en-GB" b="1" dirty="0" err="1">
                <a:effectLst/>
              </a:rPr>
              <a:t>labor</a:t>
            </a:r>
            <a:r>
              <a:rPr lang="en-GB" b="1" dirty="0"/>
              <a:t>, cost and timeline.</a:t>
            </a:r>
            <a:endParaRPr lang="en-GB" b="1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CBC78-43DD-1A19-A541-158E7980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281812"/>
            <a:ext cx="5384800" cy="4294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20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E6E-C6F1-4574-A381-4B23F06A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29136" y="49920"/>
            <a:ext cx="11684000" cy="792162"/>
          </a:xfrm>
        </p:spPr>
        <p:txBody>
          <a:bodyPr/>
          <a:lstStyle/>
          <a:p>
            <a:r>
              <a:rPr lang="en-LK" b="1" dirty="0"/>
              <a:t>Research Gap</a:t>
            </a:r>
          </a:p>
        </p:txBody>
      </p:sp>
      <p:sp>
        <p:nvSpPr>
          <p:cNvPr id="4" name="Google Shape;317;p10">
            <a:extLst>
              <a:ext uri="{FF2B5EF4-FFF2-40B4-BE49-F238E27FC236}">
                <a16:creationId xmlns:a16="http://schemas.microsoft.com/office/drawing/2014/main" id="{A837FC42-B1EB-5349-900C-193BE193D83C}"/>
              </a:ext>
            </a:extLst>
          </p:cNvPr>
          <p:cNvSpPr/>
          <p:nvPr/>
        </p:nvSpPr>
        <p:spPr>
          <a:xfrm>
            <a:off x="4214299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318;p10">
            <a:extLst>
              <a:ext uri="{FF2B5EF4-FFF2-40B4-BE49-F238E27FC236}">
                <a16:creationId xmlns:a16="http://schemas.microsoft.com/office/drawing/2014/main" id="{8C6796BD-05BF-6826-8E82-76490BCC8EC6}"/>
              </a:ext>
            </a:extLst>
          </p:cNvPr>
          <p:cNvSpPr/>
          <p:nvPr/>
        </p:nvSpPr>
        <p:spPr>
          <a:xfrm>
            <a:off x="5684631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319;p10">
            <a:extLst>
              <a:ext uri="{FF2B5EF4-FFF2-40B4-BE49-F238E27FC236}">
                <a16:creationId xmlns:a16="http://schemas.microsoft.com/office/drawing/2014/main" id="{8C8CFF1C-6508-FF28-F36B-5D1285E650C7}"/>
              </a:ext>
            </a:extLst>
          </p:cNvPr>
          <p:cNvSpPr/>
          <p:nvPr/>
        </p:nvSpPr>
        <p:spPr>
          <a:xfrm>
            <a:off x="7154835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320;p10">
            <a:extLst>
              <a:ext uri="{FF2B5EF4-FFF2-40B4-BE49-F238E27FC236}">
                <a16:creationId xmlns:a16="http://schemas.microsoft.com/office/drawing/2014/main" id="{2E1AE645-6A8F-EA50-FD46-C0B96A6B0154}"/>
              </a:ext>
            </a:extLst>
          </p:cNvPr>
          <p:cNvSpPr/>
          <p:nvPr/>
        </p:nvSpPr>
        <p:spPr>
          <a:xfrm>
            <a:off x="8599207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321;p10">
            <a:extLst>
              <a:ext uri="{FF2B5EF4-FFF2-40B4-BE49-F238E27FC236}">
                <a16:creationId xmlns:a16="http://schemas.microsoft.com/office/drawing/2014/main" id="{6B0220C8-C470-14A0-D9CB-DBA828A5E56F}"/>
              </a:ext>
            </a:extLst>
          </p:cNvPr>
          <p:cNvSpPr/>
          <p:nvPr/>
        </p:nvSpPr>
        <p:spPr>
          <a:xfrm>
            <a:off x="4214299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Google Shape;322;p10">
            <a:extLst>
              <a:ext uri="{FF2B5EF4-FFF2-40B4-BE49-F238E27FC236}">
                <a16:creationId xmlns:a16="http://schemas.microsoft.com/office/drawing/2014/main" id="{F51EB0BA-5333-CD42-892C-A52113ACE991}"/>
              </a:ext>
            </a:extLst>
          </p:cNvPr>
          <p:cNvSpPr/>
          <p:nvPr/>
        </p:nvSpPr>
        <p:spPr>
          <a:xfrm>
            <a:off x="5684631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323;p10">
            <a:extLst>
              <a:ext uri="{FF2B5EF4-FFF2-40B4-BE49-F238E27FC236}">
                <a16:creationId xmlns:a16="http://schemas.microsoft.com/office/drawing/2014/main" id="{9286F8F0-92F5-785C-2C9C-389625233456}"/>
              </a:ext>
            </a:extLst>
          </p:cNvPr>
          <p:cNvSpPr/>
          <p:nvPr/>
        </p:nvSpPr>
        <p:spPr>
          <a:xfrm>
            <a:off x="7154835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324;p10">
            <a:extLst>
              <a:ext uri="{FF2B5EF4-FFF2-40B4-BE49-F238E27FC236}">
                <a16:creationId xmlns:a16="http://schemas.microsoft.com/office/drawing/2014/main" id="{57EAFA6F-5907-158B-D4DF-45333FAC49A4}"/>
              </a:ext>
            </a:extLst>
          </p:cNvPr>
          <p:cNvSpPr/>
          <p:nvPr/>
        </p:nvSpPr>
        <p:spPr>
          <a:xfrm>
            <a:off x="8599207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325;p10">
            <a:extLst>
              <a:ext uri="{FF2B5EF4-FFF2-40B4-BE49-F238E27FC236}">
                <a16:creationId xmlns:a16="http://schemas.microsoft.com/office/drawing/2014/main" id="{4C5E5EAC-2B91-4F38-FDE6-F39D40EDAB5C}"/>
              </a:ext>
            </a:extLst>
          </p:cNvPr>
          <p:cNvSpPr/>
          <p:nvPr/>
        </p:nvSpPr>
        <p:spPr>
          <a:xfrm>
            <a:off x="4214299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326;p10">
            <a:extLst>
              <a:ext uri="{FF2B5EF4-FFF2-40B4-BE49-F238E27FC236}">
                <a16:creationId xmlns:a16="http://schemas.microsoft.com/office/drawing/2014/main" id="{AF3123A2-4430-18C2-75E8-5664673082AE}"/>
              </a:ext>
            </a:extLst>
          </p:cNvPr>
          <p:cNvSpPr/>
          <p:nvPr/>
        </p:nvSpPr>
        <p:spPr>
          <a:xfrm>
            <a:off x="5684631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327;p10">
            <a:extLst>
              <a:ext uri="{FF2B5EF4-FFF2-40B4-BE49-F238E27FC236}">
                <a16:creationId xmlns:a16="http://schemas.microsoft.com/office/drawing/2014/main" id="{027007DA-A9EA-C763-D43C-DC44A765260B}"/>
              </a:ext>
            </a:extLst>
          </p:cNvPr>
          <p:cNvSpPr/>
          <p:nvPr/>
        </p:nvSpPr>
        <p:spPr>
          <a:xfrm>
            <a:off x="7154835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328;p10">
            <a:extLst>
              <a:ext uri="{FF2B5EF4-FFF2-40B4-BE49-F238E27FC236}">
                <a16:creationId xmlns:a16="http://schemas.microsoft.com/office/drawing/2014/main" id="{1647A2D6-3628-EBDA-6F0E-DF7CF339E880}"/>
              </a:ext>
            </a:extLst>
          </p:cNvPr>
          <p:cNvSpPr/>
          <p:nvPr/>
        </p:nvSpPr>
        <p:spPr>
          <a:xfrm>
            <a:off x="8599207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329;p10">
            <a:extLst>
              <a:ext uri="{FF2B5EF4-FFF2-40B4-BE49-F238E27FC236}">
                <a16:creationId xmlns:a16="http://schemas.microsoft.com/office/drawing/2014/main" id="{38AFA6DA-2108-DE4B-270B-FAC6B7E62868}"/>
              </a:ext>
            </a:extLst>
          </p:cNvPr>
          <p:cNvSpPr/>
          <p:nvPr/>
        </p:nvSpPr>
        <p:spPr>
          <a:xfrm>
            <a:off x="4214299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Google Shape;330;p10">
            <a:extLst>
              <a:ext uri="{FF2B5EF4-FFF2-40B4-BE49-F238E27FC236}">
                <a16:creationId xmlns:a16="http://schemas.microsoft.com/office/drawing/2014/main" id="{1DB40373-9569-B5D0-2639-87C97B9008B7}"/>
              </a:ext>
            </a:extLst>
          </p:cNvPr>
          <p:cNvSpPr/>
          <p:nvPr/>
        </p:nvSpPr>
        <p:spPr>
          <a:xfrm>
            <a:off x="5684631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Google Shape;331;p10">
            <a:extLst>
              <a:ext uri="{FF2B5EF4-FFF2-40B4-BE49-F238E27FC236}">
                <a16:creationId xmlns:a16="http://schemas.microsoft.com/office/drawing/2014/main" id="{F3F8F7E6-3F08-DD2E-FEBD-4B77A7E1E4F8}"/>
              </a:ext>
            </a:extLst>
          </p:cNvPr>
          <p:cNvSpPr/>
          <p:nvPr/>
        </p:nvSpPr>
        <p:spPr>
          <a:xfrm>
            <a:off x="7154835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Google Shape;332;p10">
            <a:extLst>
              <a:ext uri="{FF2B5EF4-FFF2-40B4-BE49-F238E27FC236}">
                <a16:creationId xmlns:a16="http://schemas.microsoft.com/office/drawing/2014/main" id="{E87724E0-6D03-5A5C-BA24-427DEE3F2BFA}"/>
              </a:ext>
            </a:extLst>
          </p:cNvPr>
          <p:cNvSpPr/>
          <p:nvPr/>
        </p:nvSpPr>
        <p:spPr>
          <a:xfrm>
            <a:off x="8599207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Google Shape;334;p10">
            <a:extLst>
              <a:ext uri="{FF2B5EF4-FFF2-40B4-BE49-F238E27FC236}">
                <a16:creationId xmlns:a16="http://schemas.microsoft.com/office/drawing/2014/main" id="{3B30A48B-7845-1AAB-0BB6-46EE332AABED}"/>
              </a:ext>
            </a:extLst>
          </p:cNvPr>
          <p:cNvSpPr/>
          <p:nvPr/>
        </p:nvSpPr>
        <p:spPr>
          <a:xfrm>
            <a:off x="2770056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Google Shape;335;p10">
            <a:extLst>
              <a:ext uri="{FF2B5EF4-FFF2-40B4-BE49-F238E27FC236}">
                <a16:creationId xmlns:a16="http://schemas.microsoft.com/office/drawing/2014/main" id="{B89879CB-CBD6-9592-4DA1-AC1E86C98F60}"/>
              </a:ext>
            </a:extLst>
          </p:cNvPr>
          <p:cNvSpPr/>
          <p:nvPr/>
        </p:nvSpPr>
        <p:spPr>
          <a:xfrm>
            <a:off x="2770056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Google Shape;336;p10">
            <a:extLst>
              <a:ext uri="{FF2B5EF4-FFF2-40B4-BE49-F238E27FC236}">
                <a16:creationId xmlns:a16="http://schemas.microsoft.com/office/drawing/2014/main" id="{1BA95741-BBC7-8D9C-C842-5AAB0D8C27C5}"/>
              </a:ext>
            </a:extLst>
          </p:cNvPr>
          <p:cNvSpPr/>
          <p:nvPr/>
        </p:nvSpPr>
        <p:spPr>
          <a:xfrm>
            <a:off x="2770056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Google Shape;337;p10">
            <a:extLst>
              <a:ext uri="{FF2B5EF4-FFF2-40B4-BE49-F238E27FC236}">
                <a16:creationId xmlns:a16="http://schemas.microsoft.com/office/drawing/2014/main" id="{7EA38CB5-3997-7D14-385C-88DD30D733FB}"/>
              </a:ext>
            </a:extLst>
          </p:cNvPr>
          <p:cNvSpPr/>
          <p:nvPr/>
        </p:nvSpPr>
        <p:spPr>
          <a:xfrm>
            <a:off x="2770056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4" name="Google Shape;338;p10">
            <a:extLst>
              <a:ext uri="{FF2B5EF4-FFF2-40B4-BE49-F238E27FC236}">
                <a16:creationId xmlns:a16="http://schemas.microsoft.com/office/drawing/2014/main" id="{3F8BFC3C-36D3-192C-932A-C002C70B61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933" y="4028310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53;p10">
            <a:extLst>
              <a:ext uri="{FF2B5EF4-FFF2-40B4-BE49-F238E27FC236}">
                <a16:creationId xmlns:a16="http://schemas.microsoft.com/office/drawing/2014/main" id="{4CC0D853-5AA8-9F3D-5320-05A936FBDD3A}"/>
              </a:ext>
            </a:extLst>
          </p:cNvPr>
          <p:cNvSpPr/>
          <p:nvPr/>
        </p:nvSpPr>
        <p:spPr>
          <a:xfrm>
            <a:off x="191148" y="2214211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Google Shape;354;p10">
            <a:extLst>
              <a:ext uri="{FF2B5EF4-FFF2-40B4-BE49-F238E27FC236}">
                <a16:creationId xmlns:a16="http://schemas.microsoft.com/office/drawing/2014/main" id="{C3209E7E-FCE0-2970-A09F-FA00D77A66B8}"/>
              </a:ext>
            </a:extLst>
          </p:cNvPr>
          <p:cNvSpPr/>
          <p:nvPr/>
        </p:nvSpPr>
        <p:spPr>
          <a:xfrm>
            <a:off x="191148" y="3021244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Google Shape;355;p10">
            <a:extLst>
              <a:ext uri="{FF2B5EF4-FFF2-40B4-BE49-F238E27FC236}">
                <a16:creationId xmlns:a16="http://schemas.microsoft.com/office/drawing/2014/main" id="{5CB12D73-18A1-95A9-9A41-8506FF75608A}"/>
              </a:ext>
            </a:extLst>
          </p:cNvPr>
          <p:cNvSpPr/>
          <p:nvPr/>
        </p:nvSpPr>
        <p:spPr>
          <a:xfrm>
            <a:off x="191148" y="3822007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" name="Google Shape;356;p10">
            <a:extLst>
              <a:ext uri="{FF2B5EF4-FFF2-40B4-BE49-F238E27FC236}">
                <a16:creationId xmlns:a16="http://schemas.microsoft.com/office/drawing/2014/main" id="{8C69428A-81B6-2D41-6FEC-D6727C468EFE}"/>
              </a:ext>
            </a:extLst>
          </p:cNvPr>
          <p:cNvSpPr/>
          <p:nvPr/>
        </p:nvSpPr>
        <p:spPr>
          <a:xfrm>
            <a:off x="191148" y="4626230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4" name="Google Shape;359;p10">
            <a:extLst>
              <a:ext uri="{FF2B5EF4-FFF2-40B4-BE49-F238E27FC236}">
                <a16:creationId xmlns:a16="http://schemas.microsoft.com/office/drawing/2014/main" id="{234FB384-CD52-0E3E-147C-FFDFDD122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6083" y="3254125"/>
            <a:ext cx="373089" cy="36698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371;p10">
            <a:extLst>
              <a:ext uri="{FF2B5EF4-FFF2-40B4-BE49-F238E27FC236}">
                <a16:creationId xmlns:a16="http://schemas.microsoft.com/office/drawing/2014/main" id="{87344771-17E8-E8F1-8F70-96DEF7266543}"/>
              </a:ext>
            </a:extLst>
          </p:cNvPr>
          <p:cNvSpPr txBox="1"/>
          <p:nvPr/>
        </p:nvSpPr>
        <p:spPr>
          <a:xfrm>
            <a:off x="4231808" y="1474054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Application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Google Shape;374;p10">
            <a:extLst>
              <a:ext uri="{FF2B5EF4-FFF2-40B4-BE49-F238E27FC236}">
                <a16:creationId xmlns:a16="http://schemas.microsoft.com/office/drawing/2014/main" id="{CF2A0778-8AFB-7A6C-DA57-49306B144C35}"/>
              </a:ext>
            </a:extLst>
          </p:cNvPr>
          <p:cNvSpPr txBox="1"/>
          <p:nvPr/>
        </p:nvSpPr>
        <p:spPr>
          <a:xfrm>
            <a:off x="2764933" y="1202488"/>
            <a:ext cx="1322892" cy="95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Applicable for construction Projects</a:t>
            </a:r>
            <a:endParaRPr dirty="0"/>
          </a:p>
        </p:txBody>
      </p:sp>
      <p:sp>
        <p:nvSpPr>
          <p:cNvPr id="52" name="Google Shape;375;p10">
            <a:extLst>
              <a:ext uri="{FF2B5EF4-FFF2-40B4-BE49-F238E27FC236}">
                <a16:creationId xmlns:a16="http://schemas.microsoft.com/office/drawing/2014/main" id="{9475A1B0-A262-12DF-1908-D9121B611D71}"/>
              </a:ext>
            </a:extLst>
          </p:cNvPr>
          <p:cNvSpPr txBox="1"/>
          <p:nvPr/>
        </p:nvSpPr>
        <p:spPr>
          <a:xfrm>
            <a:off x="8726041" y="765500"/>
            <a:ext cx="1178902" cy="136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Real time predictive analysis of project</a:t>
            </a:r>
            <a:endParaRPr dirty="0"/>
          </a:p>
        </p:txBody>
      </p:sp>
      <p:sp>
        <p:nvSpPr>
          <p:cNvPr id="53" name="Google Shape;376;p10">
            <a:extLst>
              <a:ext uri="{FF2B5EF4-FFF2-40B4-BE49-F238E27FC236}">
                <a16:creationId xmlns:a16="http://schemas.microsoft.com/office/drawing/2014/main" id="{06C8C0E8-8655-BBA4-CAC7-703FAB6D3CD2}"/>
              </a:ext>
            </a:extLst>
          </p:cNvPr>
          <p:cNvSpPr txBox="1"/>
          <p:nvPr/>
        </p:nvSpPr>
        <p:spPr>
          <a:xfrm>
            <a:off x="407372" y="1484784"/>
            <a:ext cx="2110809" cy="63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dirty="0"/>
          </a:p>
          <a:p>
            <a:pPr algn="ctr">
              <a:lnSpc>
                <a:spcPct val="140013"/>
              </a:lnSpc>
            </a:pPr>
            <a:r>
              <a:rPr lang="en-US" sz="1482" b="1" dirty="0">
                <a:latin typeface="Open Sans"/>
                <a:ea typeface="Open Sans"/>
                <a:cs typeface="Open Sans"/>
                <a:sym typeface="Open Sans"/>
              </a:rPr>
              <a:t>Reference</a:t>
            </a:r>
            <a:endParaRPr dirty="0"/>
          </a:p>
        </p:txBody>
      </p:sp>
      <p:sp>
        <p:nvSpPr>
          <p:cNvPr id="54" name="Google Shape;377;p10">
            <a:extLst>
              <a:ext uri="{FF2B5EF4-FFF2-40B4-BE49-F238E27FC236}">
                <a16:creationId xmlns:a16="http://schemas.microsoft.com/office/drawing/2014/main" id="{0844BDA3-00C8-E680-5C8D-63B9E4B56BB5}"/>
              </a:ext>
            </a:extLst>
          </p:cNvPr>
          <p:cNvSpPr txBox="1"/>
          <p:nvPr/>
        </p:nvSpPr>
        <p:spPr>
          <a:xfrm>
            <a:off x="812999" y="2395794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Procore</a:t>
            </a:r>
            <a:endParaRPr dirty="0"/>
          </a:p>
        </p:txBody>
      </p:sp>
      <p:sp>
        <p:nvSpPr>
          <p:cNvPr id="55" name="Google Shape;378;p10">
            <a:extLst>
              <a:ext uri="{FF2B5EF4-FFF2-40B4-BE49-F238E27FC236}">
                <a16:creationId xmlns:a16="http://schemas.microsoft.com/office/drawing/2014/main" id="{0CE0D790-2186-910D-8113-AF92C311F924}"/>
              </a:ext>
            </a:extLst>
          </p:cNvPr>
          <p:cNvSpPr txBox="1"/>
          <p:nvPr/>
        </p:nvSpPr>
        <p:spPr>
          <a:xfrm>
            <a:off x="892888" y="3246290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Primavera P6</a:t>
            </a:r>
            <a:endParaRPr dirty="0"/>
          </a:p>
        </p:txBody>
      </p:sp>
      <p:sp>
        <p:nvSpPr>
          <p:cNvPr id="56" name="Google Shape;379;p10">
            <a:extLst>
              <a:ext uri="{FF2B5EF4-FFF2-40B4-BE49-F238E27FC236}">
                <a16:creationId xmlns:a16="http://schemas.microsoft.com/office/drawing/2014/main" id="{52A6C4B7-0BDB-FC26-0007-7D6EE9E6D732}"/>
              </a:ext>
            </a:extLst>
          </p:cNvPr>
          <p:cNvSpPr txBox="1"/>
          <p:nvPr/>
        </p:nvSpPr>
        <p:spPr>
          <a:xfrm>
            <a:off x="339830" y="4028310"/>
            <a:ext cx="2245891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nPlan</a:t>
            </a:r>
            <a:endParaRPr dirty="0"/>
          </a:p>
        </p:txBody>
      </p:sp>
      <p:sp>
        <p:nvSpPr>
          <p:cNvPr id="57" name="Google Shape;380;p10">
            <a:extLst>
              <a:ext uri="{FF2B5EF4-FFF2-40B4-BE49-F238E27FC236}">
                <a16:creationId xmlns:a16="http://schemas.microsoft.com/office/drawing/2014/main" id="{B856EB01-3945-8897-9CBB-D9581D1FC71C}"/>
              </a:ext>
            </a:extLst>
          </p:cNvPr>
          <p:cNvSpPr txBox="1"/>
          <p:nvPr/>
        </p:nvSpPr>
        <p:spPr>
          <a:xfrm>
            <a:off x="492646" y="4844525"/>
            <a:ext cx="1963605" cy="31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BuildTrend</a:t>
            </a:r>
            <a:endParaRPr sz="148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Google Shape;356;p10">
            <a:extLst>
              <a:ext uri="{FF2B5EF4-FFF2-40B4-BE49-F238E27FC236}">
                <a16:creationId xmlns:a16="http://schemas.microsoft.com/office/drawing/2014/main" id="{03A003AF-D050-E318-327C-B8FBCA73755C}"/>
              </a:ext>
            </a:extLst>
          </p:cNvPr>
          <p:cNvSpPr/>
          <p:nvPr/>
        </p:nvSpPr>
        <p:spPr>
          <a:xfrm>
            <a:off x="168367" y="5445224"/>
            <a:ext cx="2543261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rgbClr val="F967C8"/>
          </a:solidFill>
          <a:ln>
            <a:noFill/>
          </a:ln>
        </p:spPr>
        <p:txBody>
          <a:bodyPr/>
          <a:lstStyle/>
          <a:p>
            <a:endParaRPr lang="en-LK" dirty="0"/>
          </a:p>
        </p:txBody>
      </p:sp>
      <p:sp>
        <p:nvSpPr>
          <p:cNvPr id="60" name="Google Shape;380;p10">
            <a:extLst>
              <a:ext uri="{FF2B5EF4-FFF2-40B4-BE49-F238E27FC236}">
                <a16:creationId xmlns:a16="http://schemas.microsoft.com/office/drawing/2014/main" id="{E16EE6EB-673E-C9EE-0E3D-B89D96696C96}"/>
              </a:ext>
            </a:extLst>
          </p:cNvPr>
          <p:cNvSpPr txBox="1"/>
          <p:nvPr/>
        </p:nvSpPr>
        <p:spPr>
          <a:xfrm>
            <a:off x="892888" y="5636756"/>
            <a:ext cx="1322892" cy="3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2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Pulse</a:t>
            </a:r>
            <a:endParaRPr dirty="0"/>
          </a:p>
        </p:txBody>
      </p:sp>
      <p:sp>
        <p:nvSpPr>
          <p:cNvPr id="61" name="Google Shape;371;p10">
            <a:extLst>
              <a:ext uri="{FF2B5EF4-FFF2-40B4-BE49-F238E27FC236}">
                <a16:creationId xmlns:a16="http://schemas.microsoft.com/office/drawing/2014/main" id="{950FA35C-2BC9-5556-9DE1-07DA287CD9C2}"/>
              </a:ext>
            </a:extLst>
          </p:cNvPr>
          <p:cNvSpPr txBox="1"/>
          <p:nvPr/>
        </p:nvSpPr>
        <p:spPr>
          <a:xfrm>
            <a:off x="5648471" y="1128707"/>
            <a:ext cx="1470332" cy="95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KPI based manpower allocation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Google Shape;371;p10">
            <a:extLst>
              <a:ext uri="{FF2B5EF4-FFF2-40B4-BE49-F238E27FC236}">
                <a16:creationId xmlns:a16="http://schemas.microsoft.com/office/drawing/2014/main" id="{5FB14377-ACDC-9D1E-F07E-28DE7ECF068F}"/>
              </a:ext>
            </a:extLst>
          </p:cNvPr>
          <p:cNvSpPr txBox="1"/>
          <p:nvPr/>
        </p:nvSpPr>
        <p:spPr>
          <a:xfrm>
            <a:off x="7118803" y="1474054"/>
            <a:ext cx="1470332" cy="63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13"/>
              </a:lnSpc>
            </a:pPr>
            <a:r>
              <a:rPr lang="en-US" sz="148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Categorization</a:t>
            </a:r>
            <a:endParaRPr sz="148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Google Shape;320;p10">
            <a:extLst>
              <a:ext uri="{FF2B5EF4-FFF2-40B4-BE49-F238E27FC236}">
                <a16:creationId xmlns:a16="http://schemas.microsoft.com/office/drawing/2014/main" id="{CCA4E349-7210-81F5-5613-C9E8223B7205}"/>
              </a:ext>
            </a:extLst>
          </p:cNvPr>
          <p:cNvSpPr/>
          <p:nvPr/>
        </p:nvSpPr>
        <p:spPr>
          <a:xfrm>
            <a:off x="10041854" y="2214211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324;p10">
            <a:extLst>
              <a:ext uri="{FF2B5EF4-FFF2-40B4-BE49-F238E27FC236}">
                <a16:creationId xmlns:a16="http://schemas.microsoft.com/office/drawing/2014/main" id="{B887943F-63EB-F1EA-F2D3-5C3C19F8E9D5}"/>
              </a:ext>
            </a:extLst>
          </p:cNvPr>
          <p:cNvSpPr/>
          <p:nvPr/>
        </p:nvSpPr>
        <p:spPr>
          <a:xfrm>
            <a:off x="10041854" y="302124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5" name="Google Shape;328;p10">
            <a:extLst>
              <a:ext uri="{FF2B5EF4-FFF2-40B4-BE49-F238E27FC236}">
                <a16:creationId xmlns:a16="http://schemas.microsoft.com/office/drawing/2014/main" id="{9821AA18-CD86-9143-74D4-D6F773A2C3FD}"/>
              </a:ext>
            </a:extLst>
          </p:cNvPr>
          <p:cNvSpPr/>
          <p:nvPr/>
        </p:nvSpPr>
        <p:spPr>
          <a:xfrm>
            <a:off x="10041854" y="3822007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Google Shape;332;p10">
            <a:extLst>
              <a:ext uri="{FF2B5EF4-FFF2-40B4-BE49-F238E27FC236}">
                <a16:creationId xmlns:a16="http://schemas.microsoft.com/office/drawing/2014/main" id="{A1821413-F2C0-B4D6-4602-231559D07EC8}"/>
              </a:ext>
            </a:extLst>
          </p:cNvPr>
          <p:cNvSpPr/>
          <p:nvPr/>
        </p:nvSpPr>
        <p:spPr>
          <a:xfrm>
            <a:off x="10041854" y="4626230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375;p10">
            <a:extLst>
              <a:ext uri="{FF2B5EF4-FFF2-40B4-BE49-F238E27FC236}">
                <a16:creationId xmlns:a16="http://schemas.microsoft.com/office/drawing/2014/main" id="{256185F7-3392-B254-B60E-AE6DD224F78F}"/>
              </a:ext>
            </a:extLst>
          </p:cNvPr>
          <p:cNvSpPr txBox="1"/>
          <p:nvPr/>
        </p:nvSpPr>
        <p:spPr>
          <a:xfrm>
            <a:off x="10041854" y="1123499"/>
            <a:ext cx="1406619" cy="10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9987"/>
              </a:lnSpc>
            </a:pPr>
            <a:r>
              <a:rPr lang="en-US" sz="1583" b="1" dirty="0">
                <a:latin typeface="Open Sans"/>
                <a:ea typeface="Open Sans"/>
                <a:cs typeface="Open Sans"/>
                <a:sym typeface="Open Sans"/>
              </a:rPr>
              <a:t>Labor requirement Prediction</a:t>
            </a:r>
            <a:endParaRPr dirty="0"/>
          </a:p>
        </p:txBody>
      </p:sp>
      <p:pic>
        <p:nvPicPr>
          <p:cNvPr id="72" name="Google Shape;359;p10">
            <a:extLst>
              <a:ext uri="{FF2B5EF4-FFF2-40B4-BE49-F238E27FC236}">
                <a16:creationId xmlns:a16="http://schemas.microsoft.com/office/drawing/2014/main" id="{E6C43294-1AF7-4665-30AB-9D11D6F903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2369786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338;p10">
            <a:extLst>
              <a:ext uri="{FF2B5EF4-FFF2-40B4-BE49-F238E27FC236}">
                <a16:creationId xmlns:a16="http://schemas.microsoft.com/office/drawing/2014/main" id="{1E02D243-E3E7-2844-7FD9-EFBCD402D15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1858" y="2398646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359;p10">
            <a:extLst>
              <a:ext uri="{FF2B5EF4-FFF2-40B4-BE49-F238E27FC236}">
                <a16:creationId xmlns:a16="http://schemas.microsoft.com/office/drawing/2014/main" id="{19F40733-622C-8099-59DD-60EAB0CF1E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8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359;p10">
            <a:extLst>
              <a:ext uri="{FF2B5EF4-FFF2-40B4-BE49-F238E27FC236}">
                <a16:creationId xmlns:a16="http://schemas.microsoft.com/office/drawing/2014/main" id="{19ABC0DA-2436-8139-7EDD-317F099E76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971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359;p10">
            <a:extLst>
              <a:ext uri="{FF2B5EF4-FFF2-40B4-BE49-F238E27FC236}">
                <a16:creationId xmlns:a16="http://schemas.microsoft.com/office/drawing/2014/main" id="{13150BDE-4204-42D1-C110-8F3EC9C237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425" y="237196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359;p10">
            <a:extLst>
              <a:ext uri="{FF2B5EF4-FFF2-40B4-BE49-F238E27FC236}">
                <a16:creationId xmlns:a16="http://schemas.microsoft.com/office/drawing/2014/main" id="{06DA36C2-58AC-57A1-FF1E-9ED2813D84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322245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359;p10">
            <a:extLst>
              <a:ext uri="{FF2B5EF4-FFF2-40B4-BE49-F238E27FC236}">
                <a16:creationId xmlns:a16="http://schemas.microsoft.com/office/drawing/2014/main" id="{0CD0FA28-F066-5653-6CBE-F09DF12219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7" y="3198624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359;p10">
            <a:extLst>
              <a:ext uri="{FF2B5EF4-FFF2-40B4-BE49-F238E27FC236}">
                <a16:creationId xmlns:a16="http://schemas.microsoft.com/office/drawing/2014/main" id="{091B6CFE-6500-95D1-1675-BA8D63304F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8906" y="3192001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359;p10">
            <a:extLst>
              <a:ext uri="{FF2B5EF4-FFF2-40B4-BE49-F238E27FC236}">
                <a16:creationId xmlns:a16="http://schemas.microsoft.com/office/drawing/2014/main" id="{732034EC-7503-72C0-C13B-07511762CB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0615" y="321117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338;p10">
            <a:extLst>
              <a:ext uri="{FF2B5EF4-FFF2-40B4-BE49-F238E27FC236}">
                <a16:creationId xmlns:a16="http://schemas.microsoft.com/office/drawing/2014/main" id="{1D4086D9-DA7D-50E4-2CAA-F12BB12D6F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933" y="320464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359;p10">
            <a:extLst>
              <a:ext uri="{FF2B5EF4-FFF2-40B4-BE49-F238E27FC236}">
                <a16:creationId xmlns:a16="http://schemas.microsoft.com/office/drawing/2014/main" id="{2C45A7DE-0809-331E-2D16-73A92D7B03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8" y="404138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38;p10">
            <a:extLst>
              <a:ext uri="{FF2B5EF4-FFF2-40B4-BE49-F238E27FC236}">
                <a16:creationId xmlns:a16="http://schemas.microsoft.com/office/drawing/2014/main" id="{B6AA1C1B-4DB5-8A0C-B842-46BE06AF54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8902" y="402831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59;p10">
            <a:extLst>
              <a:ext uri="{FF2B5EF4-FFF2-40B4-BE49-F238E27FC236}">
                <a16:creationId xmlns:a16="http://schemas.microsoft.com/office/drawing/2014/main" id="{6D3C8EE9-6904-EA08-A751-4CDBC0E404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2920" y="4041380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338;p10">
            <a:extLst>
              <a:ext uri="{FF2B5EF4-FFF2-40B4-BE49-F238E27FC236}">
                <a16:creationId xmlns:a16="http://schemas.microsoft.com/office/drawing/2014/main" id="{83BBF8A1-D27B-3D6C-3285-720ED96C4E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921" y="4783341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359;p10">
            <a:extLst>
              <a:ext uri="{FF2B5EF4-FFF2-40B4-BE49-F238E27FC236}">
                <a16:creationId xmlns:a16="http://schemas.microsoft.com/office/drawing/2014/main" id="{3EF6362C-5AA4-FD1C-F220-F799D4C959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9397" y="4800307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359;p10">
            <a:extLst>
              <a:ext uri="{FF2B5EF4-FFF2-40B4-BE49-F238E27FC236}">
                <a16:creationId xmlns:a16="http://schemas.microsoft.com/office/drawing/2014/main" id="{5E540C1E-EC7E-0D78-EC60-4E5BCF731A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87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359;p10">
            <a:extLst>
              <a:ext uri="{FF2B5EF4-FFF2-40B4-BE49-F238E27FC236}">
                <a16:creationId xmlns:a16="http://schemas.microsoft.com/office/drawing/2014/main" id="{532127C2-CB42-1F1F-77B2-1131E62591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5970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359;p10">
            <a:extLst>
              <a:ext uri="{FF2B5EF4-FFF2-40B4-BE49-F238E27FC236}">
                <a16:creationId xmlns:a16="http://schemas.microsoft.com/office/drawing/2014/main" id="{4724C018-551F-C4CC-DE92-AFCD72140C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6424" y="4802482"/>
            <a:ext cx="373089" cy="36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338;p10">
            <a:extLst>
              <a:ext uri="{FF2B5EF4-FFF2-40B4-BE49-F238E27FC236}">
                <a16:creationId xmlns:a16="http://schemas.microsoft.com/office/drawing/2014/main" id="{771F69CA-1C71-E771-027A-01205006991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1551" y="404138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338;p10">
            <a:extLst>
              <a:ext uri="{FF2B5EF4-FFF2-40B4-BE49-F238E27FC236}">
                <a16:creationId xmlns:a16="http://schemas.microsoft.com/office/drawing/2014/main" id="{929FD558-65B4-57F9-37B0-D40F2CACDD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9158" y="2353078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338;p10">
            <a:extLst>
              <a:ext uri="{FF2B5EF4-FFF2-40B4-BE49-F238E27FC236}">
                <a16:creationId xmlns:a16="http://schemas.microsoft.com/office/drawing/2014/main" id="{15ED39FA-3517-D867-DD0E-DA6EE1322D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3485" y="4813933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325;p10">
            <a:extLst>
              <a:ext uri="{FF2B5EF4-FFF2-40B4-BE49-F238E27FC236}">
                <a16:creationId xmlns:a16="http://schemas.microsoft.com/office/drawing/2014/main" id="{EC1BB0E9-12CE-0191-3AD7-7921E6FBAB00}"/>
              </a:ext>
            </a:extLst>
          </p:cNvPr>
          <p:cNvSpPr/>
          <p:nvPr/>
        </p:nvSpPr>
        <p:spPr>
          <a:xfrm>
            <a:off x="4204231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326;p10">
            <a:extLst>
              <a:ext uri="{FF2B5EF4-FFF2-40B4-BE49-F238E27FC236}">
                <a16:creationId xmlns:a16="http://schemas.microsoft.com/office/drawing/2014/main" id="{C32CB441-3BE9-4ABE-02EA-F1D63A33F754}"/>
              </a:ext>
            </a:extLst>
          </p:cNvPr>
          <p:cNvSpPr/>
          <p:nvPr/>
        </p:nvSpPr>
        <p:spPr>
          <a:xfrm>
            <a:off x="5674563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Google Shape;327;p10">
            <a:extLst>
              <a:ext uri="{FF2B5EF4-FFF2-40B4-BE49-F238E27FC236}">
                <a16:creationId xmlns:a16="http://schemas.microsoft.com/office/drawing/2014/main" id="{E5FA6CBF-4D88-FA9F-4F28-CBB8B100A545}"/>
              </a:ext>
            </a:extLst>
          </p:cNvPr>
          <p:cNvSpPr/>
          <p:nvPr/>
        </p:nvSpPr>
        <p:spPr>
          <a:xfrm>
            <a:off x="7144767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4" name="Google Shape;328;p10">
            <a:extLst>
              <a:ext uri="{FF2B5EF4-FFF2-40B4-BE49-F238E27FC236}">
                <a16:creationId xmlns:a16="http://schemas.microsoft.com/office/drawing/2014/main" id="{F064A937-5837-5A76-62A0-C697B90069A8}"/>
              </a:ext>
            </a:extLst>
          </p:cNvPr>
          <p:cNvSpPr/>
          <p:nvPr/>
        </p:nvSpPr>
        <p:spPr>
          <a:xfrm>
            <a:off x="8589139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" name="Google Shape;336;p10">
            <a:extLst>
              <a:ext uri="{FF2B5EF4-FFF2-40B4-BE49-F238E27FC236}">
                <a16:creationId xmlns:a16="http://schemas.microsoft.com/office/drawing/2014/main" id="{4787DF3D-6D19-E243-CDB4-1602CCABB5DD}"/>
              </a:ext>
            </a:extLst>
          </p:cNvPr>
          <p:cNvSpPr/>
          <p:nvPr/>
        </p:nvSpPr>
        <p:spPr>
          <a:xfrm>
            <a:off x="2745169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6" name="Google Shape;338;p10">
            <a:extLst>
              <a:ext uri="{FF2B5EF4-FFF2-40B4-BE49-F238E27FC236}">
                <a16:creationId xmlns:a16="http://schemas.microsoft.com/office/drawing/2014/main" id="{92657E1C-5506-B146-D8FA-670CC69F91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3921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328;p10">
            <a:extLst>
              <a:ext uri="{FF2B5EF4-FFF2-40B4-BE49-F238E27FC236}">
                <a16:creationId xmlns:a16="http://schemas.microsoft.com/office/drawing/2014/main" id="{BDB372CA-BF7C-B2D8-A4F6-44EBEA9F4DDB}"/>
              </a:ext>
            </a:extLst>
          </p:cNvPr>
          <p:cNvSpPr/>
          <p:nvPr/>
        </p:nvSpPr>
        <p:spPr>
          <a:xfrm>
            <a:off x="10031786" y="5445224"/>
            <a:ext cx="1406619" cy="769410"/>
          </a:xfrm>
          <a:custGeom>
            <a:avLst/>
            <a:gdLst/>
            <a:ahLst/>
            <a:cxnLst/>
            <a:rect l="l" t="t" r="r" b="b"/>
            <a:pathLst>
              <a:path w="1065287" h="582704" extrusionOk="0">
                <a:moveTo>
                  <a:pt x="0" y="0"/>
                </a:moveTo>
                <a:lnTo>
                  <a:pt x="1065287" y="0"/>
                </a:lnTo>
                <a:lnTo>
                  <a:pt x="1065287" y="582704"/>
                </a:lnTo>
                <a:lnTo>
                  <a:pt x="0" y="58270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0" name="Google Shape;338;p10">
            <a:extLst>
              <a:ext uri="{FF2B5EF4-FFF2-40B4-BE49-F238E27FC236}">
                <a16:creationId xmlns:a16="http://schemas.microsoft.com/office/drawing/2014/main" id="{7B0B4A11-439B-B6EB-A004-4C5BFE2246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83992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338;p10">
            <a:extLst>
              <a:ext uri="{FF2B5EF4-FFF2-40B4-BE49-F238E27FC236}">
                <a16:creationId xmlns:a16="http://schemas.microsoft.com/office/drawing/2014/main" id="{26F46771-EDF5-D3E0-BA6F-E48BC1CB2F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6395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338;p10">
            <a:extLst>
              <a:ext uri="{FF2B5EF4-FFF2-40B4-BE49-F238E27FC236}">
                <a16:creationId xmlns:a16="http://schemas.microsoft.com/office/drawing/2014/main" id="{902AC0F6-E629-79E4-3436-CCB78707FF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4866" y="5574550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338;p10">
            <a:extLst>
              <a:ext uri="{FF2B5EF4-FFF2-40B4-BE49-F238E27FC236}">
                <a16:creationId xmlns:a16="http://schemas.microsoft.com/office/drawing/2014/main" id="{C25C38FC-2EEB-1CCE-831C-E912774913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7756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338;p10">
            <a:extLst>
              <a:ext uri="{FF2B5EF4-FFF2-40B4-BE49-F238E27FC236}">
                <a16:creationId xmlns:a16="http://schemas.microsoft.com/office/drawing/2014/main" id="{82E96D84-0FD1-5666-D609-90CF4649C5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0611" y="5571892"/>
            <a:ext cx="367616" cy="38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Picture 115" descr="A logo of a construction worker&#10;&#10;Description automatically generated">
            <a:extLst>
              <a:ext uri="{FF2B5EF4-FFF2-40B4-BE49-F238E27FC236}">
                <a16:creationId xmlns:a16="http://schemas.microsoft.com/office/drawing/2014/main" id="{E6FAE65B-7187-5462-ECB8-3089B69A3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7" y="75721"/>
            <a:ext cx="1184064" cy="1010155"/>
          </a:xfrm>
          <a:prstGeom prst="rect">
            <a:avLst/>
          </a:prstGeom>
        </p:spPr>
      </p:pic>
      <p:pic>
        <p:nvPicPr>
          <p:cNvPr id="117" name="Google Shape;338;p10">
            <a:extLst>
              <a:ext uri="{FF2B5EF4-FFF2-40B4-BE49-F238E27FC236}">
                <a16:creationId xmlns:a16="http://schemas.microsoft.com/office/drawing/2014/main" id="{5280BE23-388B-BFB0-2D83-C7563F7B9A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2283" y="4041380"/>
            <a:ext cx="367616" cy="3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53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FD1879-7B68-4AB6-8799-3A6545F9D5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40CD0A-2A99-45A3-992F-9FC97E4B747B}">
  <ds:schemaRefs>
    <ds:schemaRef ds:uri="http://schemas.microsoft.com/office/2006/metadata/properties"/>
    <ds:schemaRef ds:uri="http://schemas.microsoft.com/office/infopath/2007/PartnerControls"/>
    <ds:schemaRef ds:uri="4da6588c-a52b-4d0b-8663-93e0f7ef87c0"/>
    <ds:schemaRef ds:uri="db72c12f-87a4-44ab-bbc5-4cc8306b158a"/>
  </ds:schemaRefs>
</ds:datastoreItem>
</file>

<file path=customXml/itemProps3.xml><?xml version="1.0" encoding="utf-8"?>
<ds:datastoreItem xmlns:ds="http://schemas.openxmlformats.org/officeDocument/2006/customXml" ds:itemID="{F3A98BBD-AB0E-42C9-BD05-ACAE3885C56D}"/>
</file>

<file path=docProps/app.xml><?xml version="1.0" encoding="utf-8"?>
<Properties xmlns="http://schemas.openxmlformats.org/officeDocument/2006/extended-properties" xmlns:vt="http://schemas.openxmlformats.org/officeDocument/2006/docPropsVTypes">
  <Template>{943258F4-3265-894A-AF17-192107FA38FB}tf10001060_mac</Template>
  <TotalTime>12274</TotalTime>
  <Words>3031</Words>
  <Application>Microsoft Office PowerPoint</Application>
  <PresentationFormat>Widescreen</PresentationFormat>
  <Paragraphs>596</Paragraphs>
  <Slides>70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Adobe Devanagari</vt:lpstr>
      <vt:lpstr>Aptos</vt:lpstr>
      <vt:lpstr>Arial</vt:lpstr>
      <vt:lpstr>Calibri</vt:lpstr>
      <vt:lpstr>Cambria</vt:lpstr>
      <vt:lpstr>Helvetica</vt:lpstr>
      <vt:lpstr>Iskoola Pota</vt:lpstr>
      <vt:lpstr>Open Sans</vt:lpstr>
      <vt:lpstr>var(--h1-font-family)</vt:lpstr>
      <vt:lpstr>Wingdings</vt:lpstr>
      <vt:lpstr>Office Theme</vt:lpstr>
      <vt:lpstr>Automated Man Power Allocation By Performance  Analysis and Project Categorization For Construction Projects </vt:lpstr>
      <vt:lpstr>PowerPoint Presentation</vt:lpstr>
      <vt:lpstr>PowerPoint Presentation</vt:lpstr>
      <vt:lpstr>Evidences</vt:lpstr>
      <vt:lpstr>Introduction</vt:lpstr>
      <vt:lpstr>Research Problem</vt:lpstr>
      <vt:lpstr> Main Objective</vt:lpstr>
      <vt:lpstr> Sub Objectives</vt:lpstr>
      <vt:lpstr>Research Gap</vt:lpstr>
      <vt:lpstr>PowerPoint Presentation</vt:lpstr>
      <vt:lpstr>IT21087660|Perera K.M</vt:lpstr>
      <vt:lpstr>Research Question</vt:lpstr>
      <vt:lpstr>Specific &amp; Sub  Objectives</vt:lpstr>
      <vt:lpstr>Research Gap</vt:lpstr>
      <vt:lpstr>PowerPoint Presentation</vt:lpstr>
      <vt:lpstr>Overview Diagram</vt:lpstr>
      <vt:lpstr>Technologies</vt:lpstr>
      <vt:lpstr>Data Gathering and Data Requirements </vt:lpstr>
      <vt:lpstr>Current Progress</vt:lpstr>
      <vt:lpstr>Project Evidence</vt:lpstr>
      <vt:lpstr>Project Evidence</vt:lpstr>
      <vt:lpstr>Future Progress</vt:lpstr>
      <vt:lpstr>REFERENCES</vt:lpstr>
      <vt:lpstr>IT21276750|Isuranga K.M.S</vt:lpstr>
      <vt:lpstr>Research Question</vt:lpstr>
      <vt:lpstr>PowerPoint Presentation</vt:lpstr>
      <vt:lpstr>Research Gap</vt:lpstr>
      <vt:lpstr>PowerPoint Presentation</vt:lpstr>
      <vt:lpstr>PowerPoint Presentation</vt:lpstr>
      <vt:lpstr>Technologies</vt:lpstr>
      <vt:lpstr>Data Gathering and Data Requirements </vt:lpstr>
      <vt:lpstr>Current Progress</vt:lpstr>
      <vt:lpstr>Project Evidence</vt:lpstr>
      <vt:lpstr>Project  Evidence</vt:lpstr>
      <vt:lpstr>Future Progress</vt:lpstr>
      <vt:lpstr>REFERENCES</vt:lpstr>
      <vt:lpstr>IT21069840|Devashika R.P.P.A</vt:lpstr>
      <vt:lpstr>Research Question</vt:lpstr>
      <vt:lpstr>PowerPoint Presentation</vt:lpstr>
      <vt:lpstr>Research Gap</vt:lpstr>
      <vt:lpstr>PowerPoint Presentation</vt:lpstr>
      <vt:lpstr>Overview Diagram</vt:lpstr>
      <vt:lpstr>Technologies</vt:lpstr>
      <vt:lpstr>Data Gathering and Data Requirements </vt:lpstr>
      <vt:lpstr>Current Progress</vt:lpstr>
      <vt:lpstr>Project Evidence</vt:lpstr>
      <vt:lpstr>Project Evidence</vt:lpstr>
      <vt:lpstr>Future Progress</vt:lpstr>
      <vt:lpstr>REFERENCES</vt:lpstr>
      <vt:lpstr>IT21270956|Munagama m.k.h</vt:lpstr>
      <vt:lpstr>Research Question</vt:lpstr>
      <vt:lpstr>PowerPoint Presentation</vt:lpstr>
      <vt:lpstr>Research Gap</vt:lpstr>
      <vt:lpstr>Methodology</vt:lpstr>
      <vt:lpstr>Overview Diagram</vt:lpstr>
      <vt:lpstr>Technologies</vt:lpstr>
      <vt:lpstr>Data Gathering and Data Requirements </vt:lpstr>
      <vt:lpstr>Current Progress</vt:lpstr>
      <vt:lpstr>Project Evidence</vt:lpstr>
      <vt:lpstr>Project Evidence</vt:lpstr>
      <vt:lpstr>Future Progress</vt:lpstr>
      <vt:lpstr>REFERENCES</vt:lpstr>
      <vt:lpstr>Prototype Demonstration</vt:lpstr>
      <vt:lpstr>Commercialization Information</vt:lpstr>
      <vt:lpstr>Commercialization</vt:lpstr>
      <vt:lpstr>Best Practices</vt:lpstr>
      <vt:lpstr>Risk Mitigation</vt:lpstr>
      <vt:lpstr>Demonstration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Man Power Allocation By CV Analysis And Performance Analysis For Construction Projects</dc:title>
  <dc:creator>Munagama M. K. H. it21270956</dc:creator>
  <cp:lastModifiedBy>Kaushalya Munagama</cp:lastModifiedBy>
  <cp:revision>54</cp:revision>
  <dcterms:created xsi:type="dcterms:W3CDTF">2024-07-25T14:37:03Z</dcterms:created>
  <dcterms:modified xsi:type="dcterms:W3CDTF">2024-12-05T03:21:17Z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